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20" r:id="rId1"/>
  </p:sldMasterIdLst>
  <p:notesMasterIdLst>
    <p:notesMasterId r:id="rId50"/>
  </p:notesMasterIdLst>
  <p:sldIdLst>
    <p:sldId id="256" r:id="rId2"/>
    <p:sldId id="259" r:id="rId3"/>
    <p:sldId id="258" r:id="rId4"/>
    <p:sldId id="262" r:id="rId5"/>
    <p:sldId id="263" r:id="rId6"/>
    <p:sldId id="257" r:id="rId7"/>
    <p:sldId id="260" r:id="rId8"/>
    <p:sldId id="264" r:id="rId9"/>
    <p:sldId id="261" r:id="rId10"/>
    <p:sldId id="267" r:id="rId11"/>
    <p:sldId id="303" r:id="rId12"/>
    <p:sldId id="265" r:id="rId13"/>
    <p:sldId id="275" r:id="rId14"/>
    <p:sldId id="276" r:id="rId15"/>
    <p:sldId id="274" r:id="rId16"/>
    <p:sldId id="286" r:id="rId17"/>
    <p:sldId id="302" r:id="rId18"/>
    <p:sldId id="268" r:id="rId19"/>
    <p:sldId id="296" r:id="rId20"/>
    <p:sldId id="297" r:id="rId21"/>
    <p:sldId id="285" r:id="rId22"/>
    <p:sldId id="290" r:id="rId23"/>
    <p:sldId id="277" r:id="rId24"/>
    <p:sldId id="278" r:id="rId25"/>
    <p:sldId id="279" r:id="rId26"/>
    <p:sldId id="281" r:id="rId27"/>
    <p:sldId id="283" r:id="rId28"/>
    <p:sldId id="284" r:id="rId29"/>
    <p:sldId id="298" r:id="rId30"/>
    <p:sldId id="293" r:id="rId31"/>
    <p:sldId id="287" r:id="rId32"/>
    <p:sldId id="271" r:id="rId33"/>
    <p:sldId id="295" r:id="rId34"/>
    <p:sldId id="299" r:id="rId35"/>
    <p:sldId id="288" r:id="rId36"/>
    <p:sldId id="269" r:id="rId37"/>
    <p:sldId id="294" r:id="rId38"/>
    <p:sldId id="300" r:id="rId39"/>
    <p:sldId id="301" r:id="rId40"/>
    <p:sldId id="289" r:id="rId41"/>
    <p:sldId id="272" r:id="rId42"/>
    <p:sldId id="291" r:id="rId43"/>
    <p:sldId id="306" r:id="rId44"/>
    <p:sldId id="292" r:id="rId45"/>
    <p:sldId id="273" r:id="rId46"/>
    <p:sldId id="304" r:id="rId47"/>
    <p:sldId id="305" r:id="rId48"/>
    <p:sldId id="26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76" autoAdjust="0"/>
  </p:normalViewPr>
  <p:slideViewPr>
    <p:cSldViewPr snapToGrid="0">
      <p:cViewPr varScale="1">
        <p:scale>
          <a:sx n="61" d="100"/>
          <a:sy n="61" d="100"/>
        </p:scale>
        <p:origin x="1098" y="42"/>
      </p:cViewPr>
      <p:guideLst/>
    </p:cSldViewPr>
  </p:slideViewPr>
  <p:notesTextViewPr>
    <p:cViewPr>
      <p:scale>
        <a:sx n="1" d="1"/>
        <a:sy n="1" d="1"/>
      </p:scale>
      <p:origin x="0" y="-8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7A500-0574-4A15-95B2-4ED4DF856D10}" type="datetimeFigureOut">
              <a:rPr lang="fr-FR" smtClean="0"/>
              <a:t>13/06/2023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3382E-2DA8-419B-9E64-1863E18DD0B1}" type="slidenum">
              <a:rPr lang="fr-FR" smtClean="0"/>
              <a:t>‹N°›</a:t>
            </a:fld>
            <a:endParaRPr lang="fr-FR"/>
          </a:p>
        </p:txBody>
      </p:sp>
    </p:spTree>
    <p:extLst>
      <p:ext uri="{BB962C8B-B14F-4D97-AF65-F5344CB8AC3E}">
        <p14:creationId xmlns:p14="http://schemas.microsoft.com/office/powerpoint/2010/main" val="60942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Laboratoire_de_recherch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CNR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Segoe UI" panose="020B0502040204020203" pitchFamily="34" charset="0"/>
              </a:rPr>
              <a:t>Français</a:t>
            </a:r>
          </a:p>
          <a:p>
            <a:r>
              <a:rPr lang="fr-FR" sz="1800" dirty="0">
                <a:effectLst/>
                <a:latin typeface="Segoe UI" panose="020B0502040204020203" pitchFamily="34" charset="0"/>
              </a:rPr>
              <a:t>IEMN -&gt; Institut d'électronique, de microélectronique et de nanotechnologie</a:t>
            </a:r>
            <a:endParaRPr lang="fr-FR" sz="1800" dirty="0">
              <a:effectLst/>
              <a:latin typeface="Arial" panose="020B0604020202020204" pitchFamily="34" charset="0"/>
            </a:endParaRPr>
          </a:p>
          <a:p>
            <a:r>
              <a:rPr lang="fr-FR" sz="1800" dirty="0">
                <a:effectLst/>
                <a:latin typeface="Segoe UI" panose="020B0502040204020203" pitchFamily="34" charset="0"/>
              </a:rPr>
              <a:t>UMR -&gt; Unité Mixte de Recherche (</a:t>
            </a:r>
            <a:r>
              <a:rPr lang="fr-FR" sz="2800" b="0" i="0" dirty="0">
                <a:solidFill>
                  <a:srgbClr val="202122"/>
                </a:solidFill>
                <a:effectLst/>
                <a:latin typeface="Arial" panose="020B0604020202020204" pitchFamily="34" charset="0"/>
              </a:rPr>
              <a:t>association d'un ou de plusieurs </a:t>
            </a:r>
            <a:r>
              <a:rPr lang="fr-FR" sz="2800" b="0" i="0" u="none" strike="noStrike" dirty="0">
                <a:solidFill>
                  <a:srgbClr val="3366CC"/>
                </a:solidFill>
                <a:effectLst/>
                <a:latin typeface="Arial" panose="020B0604020202020204" pitchFamily="34" charset="0"/>
                <a:hlinkClick r:id="rId3" tooltip="Laboratoire de recherche"/>
              </a:rPr>
              <a:t>laboratoires de recherche</a:t>
            </a:r>
            <a:r>
              <a:rPr lang="fr-FR" sz="2800" b="0" i="0" dirty="0">
                <a:solidFill>
                  <a:srgbClr val="202122"/>
                </a:solidFill>
                <a:effectLst/>
                <a:latin typeface="Arial" panose="020B0604020202020204" pitchFamily="34" charset="0"/>
              </a:rPr>
              <a:t> d'un établissement d'enseignement supérieur (notamment d'université) ou d'un organisme de recherche avec le CNRS ou d’autres entités équivalentes</a:t>
            </a:r>
            <a:r>
              <a:rPr lang="fr-FR" sz="1800" dirty="0">
                <a:effectLst/>
                <a:latin typeface="Segoe UI" panose="020B0502040204020203" pitchFamily="34" charset="0"/>
              </a:rPr>
              <a:t>)</a:t>
            </a:r>
            <a:endParaRPr lang="fr-FR" sz="1800" dirty="0">
              <a:effectLst/>
              <a:latin typeface="Arial" panose="020B0604020202020204" pitchFamily="34" charset="0"/>
            </a:endParaRPr>
          </a:p>
          <a:p>
            <a:r>
              <a:rPr lang="fr-FR" sz="1800" dirty="0">
                <a:effectLst/>
                <a:latin typeface="Segoe UI" panose="020B0502040204020203" pitchFamily="34" charset="0"/>
              </a:rPr>
              <a:t>CNRS -&gt; Centre National de la Recherche Scientifique</a:t>
            </a:r>
            <a:endParaRPr lang="fr-FR" sz="1800" dirty="0">
              <a:effectLst/>
              <a:latin typeface="Arial" panose="020B0604020202020204" pitchFamily="34" charset="0"/>
            </a:endParaRPr>
          </a:p>
          <a:p>
            <a:r>
              <a:rPr lang="fr-FR" dirty="0"/>
              <a:t>RENATECH -&gt; </a:t>
            </a:r>
            <a:r>
              <a:rPr lang="fr-FR" b="0" i="0" dirty="0">
                <a:solidFill>
                  <a:srgbClr val="888888"/>
                </a:solidFill>
                <a:effectLst/>
                <a:latin typeface="ralewayregular"/>
              </a:rPr>
              <a:t> réseau académique Français des équipements de pointe dans le domaine de la micro et nanotechnologie piloté par le CNRS (comporte clients académiques et industriels)</a:t>
            </a:r>
          </a:p>
          <a:p>
            <a:endParaRPr lang="fr-FR" b="0" i="0" dirty="0">
              <a:solidFill>
                <a:srgbClr val="888888"/>
              </a:solidFill>
              <a:effectLst/>
              <a:latin typeface="ralewayregular"/>
            </a:endParaRPr>
          </a:p>
          <a:p>
            <a:r>
              <a:rPr lang="fr-FR" sz="800" dirty="0">
                <a:effectLst/>
                <a:latin typeface="Segoe UI" panose="020B0502040204020203" pitchFamily="34" charset="0"/>
              </a:rPr>
              <a:t>Anglais</a:t>
            </a:r>
          </a:p>
          <a:p>
            <a:r>
              <a:rPr lang="fr-FR" sz="800" dirty="0">
                <a:effectLst/>
                <a:latin typeface="Segoe UI" panose="020B0502040204020203" pitchFamily="34" charset="0"/>
              </a:rPr>
              <a:t>IEMN -&gt; </a:t>
            </a:r>
            <a:r>
              <a:rPr lang="en-US" sz="1000" b="0" i="0" dirty="0">
                <a:solidFill>
                  <a:srgbClr val="202122"/>
                </a:solidFill>
                <a:effectLst/>
                <a:latin typeface="Arial" panose="020B0604020202020204" pitchFamily="34" charset="0"/>
              </a:rPr>
              <a:t>Institute of Electronics, Microelectronics and Nanotechnology</a:t>
            </a:r>
          </a:p>
          <a:p>
            <a:r>
              <a:rPr lang="en-US" sz="1000" b="0" i="0" dirty="0">
                <a:solidFill>
                  <a:srgbClr val="202122"/>
                </a:solidFill>
                <a:effectLst/>
                <a:latin typeface="Arial" panose="020B0604020202020204" pitchFamily="34" charset="0"/>
              </a:rPr>
              <a:t>UMR -&gt; </a:t>
            </a:r>
            <a:r>
              <a:rPr lang="fr-FR" sz="1200" dirty="0">
                <a:effectLst/>
                <a:latin typeface="Segoe UI" panose="020B0502040204020203" pitchFamily="34" charset="0"/>
              </a:rPr>
              <a:t>Unité Mixte de Recherche (mixed </a:t>
            </a:r>
            <a:r>
              <a:rPr lang="fr-FR" sz="1200" dirty="0" err="1">
                <a:effectLst/>
                <a:latin typeface="Segoe UI" panose="020B0502040204020203" pitchFamily="34" charset="0"/>
              </a:rPr>
              <a:t>research</a:t>
            </a:r>
            <a:r>
              <a:rPr lang="fr-FR" sz="1200" dirty="0">
                <a:effectLst/>
                <a:latin typeface="Segoe UI" panose="020B0502040204020203" pitchFamily="34" charset="0"/>
              </a:rPr>
              <a:t> unit)</a:t>
            </a:r>
            <a:r>
              <a:rPr lang="en-US" sz="1200" b="0" i="0" dirty="0">
                <a:solidFill>
                  <a:srgbClr val="202122"/>
                </a:solidFill>
                <a:effectLst/>
                <a:latin typeface="Arial" panose="020B0604020202020204" pitchFamily="34" charset="0"/>
              </a:rPr>
              <a:t> partially supported by </a:t>
            </a:r>
            <a:r>
              <a:rPr lang="en-US" sz="1200" b="0" i="0" u="none" strike="noStrike" dirty="0">
                <a:solidFill>
                  <a:srgbClr val="3366CC"/>
                </a:solidFill>
                <a:effectLst/>
                <a:latin typeface="Arial" panose="020B0604020202020204" pitchFamily="34" charset="0"/>
                <a:hlinkClick r:id="rId4" tooltip="CNRS"/>
              </a:rPr>
              <a:t>CNRS</a:t>
            </a:r>
            <a:r>
              <a:rPr lang="en-US" sz="1200" b="0" i="0" dirty="0">
                <a:solidFill>
                  <a:srgbClr val="202122"/>
                </a:solidFill>
                <a:effectLst/>
                <a:latin typeface="Arial" panose="020B0604020202020204" pitchFamily="34" charset="0"/>
              </a:rPr>
              <a:t> and partially by other organizations, in terms of funds, academic and non-academic staff, and other type of support, based on a multi-year </a:t>
            </a:r>
            <a:r>
              <a:rPr lang="en-US" sz="1200" b="0" i="0" dirty="0" err="1">
                <a:solidFill>
                  <a:srgbClr val="202122"/>
                </a:solidFill>
                <a:effectLst/>
                <a:latin typeface="Arial" panose="020B0604020202020204" pitchFamily="34" charset="0"/>
              </a:rPr>
              <a:t>reconducible</a:t>
            </a:r>
            <a:r>
              <a:rPr lang="en-US" sz="1200" b="0" i="0" dirty="0">
                <a:solidFill>
                  <a:srgbClr val="202122"/>
                </a:solidFill>
                <a:effectLst/>
                <a:latin typeface="Arial" panose="020B0604020202020204" pitchFamily="34" charset="0"/>
              </a:rPr>
              <a:t> contract</a:t>
            </a:r>
            <a:endParaRPr lang="en-US" sz="1000" b="0" i="0" dirty="0">
              <a:solidFill>
                <a:srgbClr val="202122"/>
              </a:solidFill>
              <a:effectLst/>
              <a:latin typeface="Arial" panose="020B0604020202020204" pitchFamily="34" charset="0"/>
            </a:endParaRPr>
          </a:p>
          <a:p>
            <a:r>
              <a:rPr lang="en-US" sz="1000" b="0" i="0" dirty="0">
                <a:solidFill>
                  <a:srgbClr val="202122"/>
                </a:solidFill>
                <a:effectLst/>
                <a:latin typeface="Arial" panose="020B0604020202020204" pitchFamily="34" charset="0"/>
              </a:rPr>
              <a:t>CNRS -&gt;  French National Centre for Scientific Research</a:t>
            </a:r>
          </a:p>
          <a:p>
            <a:r>
              <a:rPr lang="en-US" sz="1000" b="0" i="0" dirty="0">
                <a:solidFill>
                  <a:srgbClr val="202122"/>
                </a:solidFill>
                <a:effectLst/>
                <a:latin typeface="Arial" panose="020B0604020202020204" pitchFamily="34" charset="0"/>
              </a:rPr>
              <a:t>RENATECH -&gt; </a:t>
            </a:r>
            <a:r>
              <a:rPr lang="en-US" sz="1000" b="0" i="0" dirty="0">
                <a:solidFill>
                  <a:srgbClr val="888888"/>
                </a:solidFill>
                <a:effectLst/>
                <a:latin typeface="ralewayregular"/>
              </a:rPr>
              <a:t>French network of high-end facilities in the field of micro &amp; nanotechnology coordinated by CNRS</a:t>
            </a:r>
            <a:endParaRPr lang="fr-FR" sz="800" b="0" dirty="0">
              <a:effectLst/>
              <a:latin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6</a:t>
            </a:fld>
            <a:endParaRPr lang="fr-FR"/>
          </a:p>
        </p:txBody>
      </p:sp>
    </p:spTree>
    <p:extLst>
      <p:ext uri="{BB962C8B-B14F-4D97-AF65-F5344CB8AC3E}">
        <p14:creationId xmlns:p14="http://schemas.microsoft.com/office/powerpoint/2010/main" val="39887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Demande de l’équipe de Dev -&gt; effectuaient des tests manuels, besoin d’automatisation pour gain de temps et de ressources</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21</a:t>
            </a:fld>
            <a:endParaRPr lang="fr-FR"/>
          </a:p>
        </p:txBody>
      </p:sp>
    </p:spTree>
    <p:extLst>
      <p:ext uri="{BB962C8B-B14F-4D97-AF65-F5344CB8AC3E}">
        <p14:creationId xmlns:p14="http://schemas.microsoft.com/office/powerpoint/2010/main" val="156031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Test manuels -&gt; En cliquant dans l’application, en interagissant avec le logiciel et les APIs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Intégration continue : </a:t>
            </a:r>
          </a:p>
          <a:p>
            <a:r>
              <a:rPr lang="fr-FR" dirty="0"/>
              <a:t>Automatiser l’intégration des changements de codes dans un projet de développement</a:t>
            </a:r>
          </a:p>
          <a:p>
            <a:r>
              <a:rPr lang="fr-FR" dirty="0"/>
              <a:t>Outils utilisés pour affirmer l’exactitude du nouveau code avant intégration (ex: </a:t>
            </a:r>
            <a:r>
              <a:rPr lang="fr-FR" dirty="0" err="1"/>
              <a:t>Gitlab</a:t>
            </a:r>
            <a:r>
              <a:rPr lang="fr-FR" dirty="0"/>
              <a:t> CI/CD)</a:t>
            </a:r>
          </a:p>
          <a:p>
            <a:r>
              <a:rPr lang="fr-FR" dirty="0"/>
              <a:t>CI -&gt;</a:t>
            </a:r>
            <a:r>
              <a:rPr lang="fr-FR" baseline="0" dirty="0"/>
              <a:t> </a:t>
            </a:r>
            <a:r>
              <a:rPr lang="fr-FR" baseline="0" dirty="0" err="1"/>
              <a:t>Continuous</a:t>
            </a:r>
            <a:r>
              <a:rPr lang="fr-FR" baseline="0" dirty="0"/>
              <a:t> </a:t>
            </a:r>
            <a:r>
              <a:rPr lang="fr-FR" baseline="0" dirty="0" err="1"/>
              <a:t>Integration</a:t>
            </a:r>
            <a:endParaRPr lang="fr-FR" baseline="0" dirty="0"/>
          </a:p>
          <a:p>
            <a:r>
              <a:rPr lang="fr-FR" baseline="0" dirty="0"/>
              <a:t>CD -&gt; </a:t>
            </a:r>
            <a:r>
              <a:rPr lang="fr-FR" baseline="0" dirty="0" err="1"/>
              <a:t>Continuius</a:t>
            </a:r>
            <a:r>
              <a:rPr lang="fr-FR" baseline="0" dirty="0"/>
              <a:t> Delivery / </a:t>
            </a:r>
            <a:r>
              <a:rPr lang="fr-FR" baseline="0" dirty="0" err="1"/>
              <a:t>Continuous</a:t>
            </a:r>
            <a:r>
              <a:rPr lang="fr-FR" baseline="0" dirty="0"/>
              <a:t> </a:t>
            </a:r>
            <a:r>
              <a:rPr lang="fr-FR" baseline="0" dirty="0" err="1"/>
              <a:t>Deployment</a:t>
            </a:r>
            <a:r>
              <a:rPr lang="fr-FR" baseline="0" dirty="0"/>
              <a:t> -&gt; pareils sauf que Delivery attend une confirmation humaine</a:t>
            </a:r>
          </a:p>
          <a:p>
            <a:r>
              <a:rPr lang="fr-FR" baseline="0" dirty="0"/>
              <a:t>Pratique purement </a:t>
            </a:r>
            <a:r>
              <a:rPr lang="fr-FR" baseline="0" dirty="0" err="1"/>
              <a:t>DevOps</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22</a:t>
            </a:fld>
            <a:endParaRPr lang="fr-FR"/>
          </a:p>
        </p:txBody>
      </p:sp>
    </p:spTree>
    <p:extLst>
      <p:ext uri="{BB962C8B-B14F-4D97-AF65-F5344CB8AC3E}">
        <p14:creationId xmlns:p14="http://schemas.microsoft.com/office/powerpoint/2010/main" val="178274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Ecrire et exécuter différents types de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Unitaires, d’intégration, etc…</a:t>
            </a:r>
          </a:p>
          <a:p>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23</a:t>
            </a:fld>
            <a:endParaRPr lang="fr-FR"/>
          </a:p>
        </p:txBody>
      </p:sp>
    </p:spTree>
    <p:extLst>
      <p:ext uri="{BB962C8B-B14F-4D97-AF65-F5344CB8AC3E}">
        <p14:creationId xmlns:p14="http://schemas.microsoft.com/office/powerpoint/2010/main" val="63983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Assert</a:t>
            </a:r>
            <a:r>
              <a:rPr lang="fr-FR" dirty="0"/>
              <a:t> -&gt; compare le résultat obtenu avec le résultat attendu</a:t>
            </a:r>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24</a:t>
            </a:fld>
            <a:endParaRPr lang="fr-FR"/>
          </a:p>
        </p:txBody>
      </p:sp>
    </p:spTree>
    <p:extLst>
      <p:ext uri="{BB962C8B-B14F-4D97-AF65-F5344CB8AC3E}">
        <p14:creationId xmlns:p14="http://schemas.microsoft.com/office/powerpoint/2010/main" val="93198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Comporte des fonctions communes utilisées</a:t>
            </a:r>
            <a:r>
              <a:rPr lang="fr-FR" baseline="0" dirty="0"/>
              <a:t> dans les différents tests</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25</a:t>
            </a:fld>
            <a:endParaRPr lang="fr-FR"/>
          </a:p>
        </p:txBody>
      </p:sp>
    </p:spTree>
    <p:extLst>
      <p:ext uri="{BB962C8B-B14F-4D97-AF65-F5344CB8AC3E}">
        <p14:creationId xmlns:p14="http://schemas.microsoft.com/office/powerpoint/2010/main" val="3804239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il y a le flag </a:t>
            </a:r>
            <a:r>
              <a:rPr lang="fr-FR" sz="1800" b="1" i="1" dirty="0">
                <a:effectLst/>
                <a:latin typeface="Franklin Gothic Book" panose="020B0503020102020204" pitchFamily="34" charset="0"/>
                <a:ea typeface="Yu Mincho" panose="02020400000000000000" pitchFamily="18" charset="-128"/>
                <a:cs typeface="Times New Roman" panose="02020603050405020304" pitchFamily="18" charset="0"/>
              </a:rPr>
              <a:t>-s</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qui permet d’afficher les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print</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du test dans le terminal, </a:t>
            </a:r>
            <a:r>
              <a:rPr lang="fr-FR" sz="1800" b="1" i="1" dirty="0">
                <a:effectLst/>
                <a:latin typeface="Franklin Gothic Book" panose="020B0503020102020204" pitchFamily="34" charset="0"/>
                <a:ea typeface="Yu Mincho" panose="02020400000000000000" pitchFamily="18" charset="-128"/>
                <a:cs typeface="Times New Roman" panose="02020603050405020304" pitchFamily="18" charset="0"/>
              </a:rPr>
              <a:t>-v</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qui fournit les détails à chaque fichier de test </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ou encore </a:t>
            </a:r>
            <a:r>
              <a:rPr lang="fr-FR" sz="1800" b="1" i="1" dirty="0">
                <a:effectLst/>
                <a:latin typeface="Franklin Gothic Book" panose="020B0503020102020204" pitchFamily="34" charset="0"/>
                <a:ea typeface="Yu Mincho" panose="02020400000000000000" pitchFamily="18" charset="-128"/>
                <a:cs typeface="Times New Roman" panose="02020603050405020304" pitchFamily="18" charset="0"/>
              </a:rPr>
              <a:t>--</a:t>
            </a:r>
            <a:r>
              <a:rPr lang="fr-FR" sz="1800" b="1" i="1" dirty="0" err="1">
                <a:effectLst/>
                <a:latin typeface="Franklin Gothic Book" panose="020B0503020102020204" pitchFamily="34" charset="0"/>
                <a:ea typeface="Yu Mincho" panose="02020400000000000000" pitchFamily="18" charset="-128"/>
                <a:cs typeface="Times New Roman" panose="02020603050405020304" pitchFamily="18" charset="0"/>
              </a:rPr>
              <a:t>disable</a:t>
            </a:r>
            <a:r>
              <a:rPr lang="fr-FR" sz="1800" b="1" i="1" dirty="0">
                <a:effectLst/>
                <a:latin typeface="Franklin Gothic Book" panose="020B0503020102020204" pitchFamily="34" charset="0"/>
                <a:ea typeface="Yu Mincho" panose="02020400000000000000" pitchFamily="18" charset="-128"/>
                <a:cs typeface="Times New Roman" panose="02020603050405020304" pitchFamily="18" charset="0"/>
              </a:rPr>
              <a:t>-warnings</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qui permet de ne pas afficher les alertes des tests dans la console ou le terminal</a:t>
            </a:r>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27</a:t>
            </a:fld>
            <a:endParaRPr lang="fr-FR"/>
          </a:p>
        </p:txBody>
      </p:sp>
    </p:spTree>
    <p:extLst>
      <p:ext uri="{BB962C8B-B14F-4D97-AF65-F5344CB8AC3E}">
        <p14:creationId xmlns:p14="http://schemas.microsoft.com/office/powerpoint/2010/main" val="72218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Mis en place par le tuteur en reprenant les scripts crées lors de la tâche</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30</a:t>
            </a:fld>
            <a:endParaRPr lang="fr-FR"/>
          </a:p>
        </p:txBody>
      </p:sp>
    </p:spTree>
    <p:extLst>
      <p:ext uri="{BB962C8B-B14F-4D97-AF65-F5344CB8AC3E}">
        <p14:creationId xmlns:p14="http://schemas.microsoft.com/office/powerpoint/2010/main" val="3976548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aseline="0" dirty="0" err="1"/>
              <a:t>Besoin</a:t>
            </a:r>
            <a:r>
              <a:rPr lang="en-US" baseline="0" dirty="0"/>
              <a:t> -&gt; </a:t>
            </a:r>
            <a:r>
              <a:rPr lang="en-US" baseline="0" dirty="0" err="1"/>
              <a:t>pouvoir</a:t>
            </a:r>
            <a:r>
              <a:rPr lang="en-US" baseline="0" dirty="0"/>
              <a:t> </a:t>
            </a:r>
            <a:r>
              <a:rPr lang="en-US" baseline="0" dirty="0" err="1"/>
              <a:t>permettre</a:t>
            </a:r>
            <a:r>
              <a:rPr lang="en-US" baseline="0" dirty="0"/>
              <a:t> à </a:t>
            </a:r>
            <a:r>
              <a:rPr lang="en-US" baseline="0" dirty="0" err="1"/>
              <a:t>l’équipe</a:t>
            </a:r>
            <a:r>
              <a:rPr lang="en-US" baseline="0" dirty="0"/>
              <a:t> de consulter les logs dans </a:t>
            </a:r>
            <a:r>
              <a:rPr lang="en-US" baseline="0" dirty="0" err="1"/>
              <a:t>l’application</a:t>
            </a:r>
            <a:endParaRPr lang="en-US" baseline="0" dirty="0"/>
          </a:p>
          <a:p>
            <a:r>
              <a:rPr lang="en-US" baseline="0" dirty="0" err="1"/>
              <a:t>Jusqu’à</a:t>
            </a:r>
            <a:r>
              <a:rPr lang="en-US" baseline="0" dirty="0"/>
              <a:t> </a:t>
            </a:r>
            <a:r>
              <a:rPr lang="en-US" baseline="0" dirty="0" err="1"/>
              <a:t>maintenant</a:t>
            </a:r>
            <a:r>
              <a:rPr lang="en-US" baseline="0" dirty="0"/>
              <a:t> -&gt; 2 </a:t>
            </a:r>
            <a:r>
              <a:rPr lang="en-US" baseline="0" dirty="0" err="1"/>
              <a:t>personnes</a:t>
            </a:r>
            <a:r>
              <a:rPr lang="en-US" baseline="0" dirty="0"/>
              <a:t> </a:t>
            </a:r>
            <a:r>
              <a:rPr lang="en-US" baseline="0" dirty="0" err="1"/>
              <a:t>avait</a:t>
            </a:r>
            <a:r>
              <a:rPr lang="en-US" baseline="0" dirty="0"/>
              <a:t> </a:t>
            </a:r>
            <a:r>
              <a:rPr lang="en-US" baseline="0" dirty="0" err="1"/>
              <a:t>l’accès</a:t>
            </a:r>
            <a:r>
              <a:rPr lang="en-US" baseline="0" dirty="0"/>
              <a:t> aux logs </a:t>
            </a:r>
            <a:r>
              <a:rPr lang="en-US" baseline="0" dirty="0" err="1"/>
              <a:t>systèmes</a:t>
            </a:r>
            <a:r>
              <a:rPr lang="en-US" baseline="0" dirty="0"/>
              <a:t> -&gt; </a:t>
            </a:r>
            <a:r>
              <a:rPr lang="en-US" baseline="0" dirty="0" err="1"/>
              <a:t>besoin</a:t>
            </a:r>
            <a:r>
              <a:rPr lang="en-US" baseline="0" dirty="0"/>
              <a:t> </a:t>
            </a:r>
            <a:r>
              <a:rPr lang="en-US" baseline="0" dirty="0" err="1"/>
              <a:t>d’avoir</a:t>
            </a:r>
            <a:r>
              <a:rPr lang="en-US" baseline="0" dirty="0"/>
              <a:t> des logs plus simples à </a:t>
            </a:r>
            <a:r>
              <a:rPr lang="en-US" baseline="0" dirty="0" err="1"/>
              <a:t>comprendre</a:t>
            </a:r>
            <a:endParaRPr lang="en-US" dirty="0"/>
          </a:p>
          <a:p>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31</a:t>
            </a:fld>
            <a:endParaRPr lang="fr-FR"/>
          </a:p>
        </p:txBody>
      </p:sp>
    </p:spTree>
    <p:extLst>
      <p:ext uri="{BB962C8B-B14F-4D97-AF65-F5344CB8AC3E}">
        <p14:creationId xmlns:p14="http://schemas.microsoft.com/office/powerpoint/2010/main" val="1579538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Flask logging -&gt; </a:t>
            </a:r>
            <a:r>
              <a:rPr lang="en-US" dirty="0" err="1"/>
              <a:t>permet</a:t>
            </a:r>
            <a:r>
              <a:rPr lang="en-US" dirty="0"/>
              <a:t> de </a:t>
            </a:r>
            <a:r>
              <a:rPr lang="en-US" dirty="0" err="1"/>
              <a:t>mettre</a:t>
            </a:r>
            <a:r>
              <a:rPr lang="en-US" dirty="0"/>
              <a:t> </a:t>
            </a:r>
            <a:r>
              <a:rPr lang="en-US" dirty="0" err="1"/>
              <a:t>en</a:t>
            </a:r>
            <a:r>
              <a:rPr lang="en-US" dirty="0"/>
              <a:t> place un </a:t>
            </a:r>
            <a:r>
              <a:rPr lang="en-US" dirty="0" err="1"/>
              <a:t>système</a:t>
            </a:r>
            <a:r>
              <a:rPr lang="en-US" dirty="0"/>
              <a:t> de logs dans </a:t>
            </a:r>
            <a:r>
              <a:rPr lang="en-US" dirty="0" err="1"/>
              <a:t>l’application</a:t>
            </a:r>
            <a:endParaRPr lang="en-US" dirty="0"/>
          </a:p>
          <a:p>
            <a:r>
              <a:rPr lang="en-US" dirty="0" err="1"/>
              <a:t>Possibilité</a:t>
            </a:r>
            <a:r>
              <a:rPr lang="en-US" dirty="0"/>
              <a:t> </a:t>
            </a:r>
            <a:r>
              <a:rPr lang="en-US" dirty="0" err="1"/>
              <a:t>d’envoyer</a:t>
            </a:r>
            <a:r>
              <a:rPr lang="en-US" dirty="0"/>
              <a:t> un mail à </a:t>
            </a:r>
            <a:r>
              <a:rPr lang="en-US" dirty="0" err="1"/>
              <a:t>l’adresse</a:t>
            </a:r>
            <a:r>
              <a:rPr lang="en-US" dirty="0"/>
              <a:t> de </a:t>
            </a:r>
            <a:r>
              <a:rPr lang="en-US" dirty="0" err="1"/>
              <a:t>notre</a:t>
            </a:r>
            <a:r>
              <a:rPr lang="en-US" dirty="0"/>
              <a:t> choix</a:t>
            </a:r>
            <a:r>
              <a:rPr lang="en-US" baseline="0" dirty="0"/>
              <a:t> </a:t>
            </a:r>
            <a:r>
              <a:rPr lang="en-US" baseline="0" dirty="0" err="1"/>
              <a:t>en</a:t>
            </a:r>
            <a:r>
              <a:rPr lang="en-US" baseline="0" dirty="0"/>
              <a:t> </a:t>
            </a:r>
            <a:r>
              <a:rPr lang="en-US" baseline="0" dirty="0" err="1"/>
              <a:t>cas</a:t>
            </a:r>
            <a:r>
              <a:rPr lang="en-US" baseline="0" dirty="0"/>
              <a:t> de log </a:t>
            </a:r>
            <a:r>
              <a:rPr lang="en-US" baseline="0" dirty="0" err="1"/>
              <a:t>d’erreur</a:t>
            </a:r>
            <a:endParaRPr lang="en-US" baseline="0" dirty="0"/>
          </a:p>
          <a:p>
            <a:r>
              <a:rPr lang="en-US" baseline="0" dirty="0" err="1"/>
              <a:t>Fichier</a:t>
            </a:r>
            <a:r>
              <a:rPr lang="en-US" baseline="0" dirty="0"/>
              <a:t> pour </a:t>
            </a:r>
            <a:r>
              <a:rPr lang="en-US" baseline="0" dirty="0" err="1"/>
              <a:t>historique</a:t>
            </a:r>
            <a:r>
              <a:rPr lang="en-US" baseline="0" dirty="0"/>
              <a:t> local et BDD pour </a:t>
            </a:r>
            <a:r>
              <a:rPr lang="en-US" baseline="0" dirty="0" err="1"/>
              <a:t>historique</a:t>
            </a:r>
            <a:r>
              <a:rPr lang="en-US" baseline="0" dirty="0"/>
              <a:t> </a:t>
            </a:r>
            <a:r>
              <a:rPr lang="en-US" baseline="0" dirty="0" err="1"/>
              <a:t>commun</a:t>
            </a:r>
            <a:r>
              <a:rPr lang="en-US" baseline="0" dirty="0"/>
              <a:t> </a:t>
            </a:r>
            <a:r>
              <a:rPr lang="en-US" baseline="0" dirty="0" err="1"/>
              <a:t>mais</a:t>
            </a:r>
            <a:r>
              <a:rPr lang="en-US" baseline="0" dirty="0"/>
              <a:t> </a:t>
            </a:r>
            <a:r>
              <a:rPr lang="en-US" baseline="0" dirty="0" err="1"/>
              <a:t>également</a:t>
            </a:r>
            <a:r>
              <a:rPr lang="en-US" baseline="0" dirty="0"/>
              <a:t> pour stats sur Grafana </a:t>
            </a:r>
            <a:r>
              <a:rPr lang="en-US" baseline="0" dirty="0" err="1"/>
              <a:t>loki</a:t>
            </a:r>
            <a:r>
              <a:rPr lang="en-US" baseline="0" dirty="0"/>
              <a:t> (complement de Grafana Prometheus -&gt; monitoring des </a:t>
            </a:r>
            <a:r>
              <a:rPr lang="en-US" baseline="0" dirty="0" err="1"/>
              <a:t>ressources</a:t>
            </a:r>
            <a:r>
              <a:rPr lang="en-US" baseline="0" dirty="0"/>
              <a:t> de </a:t>
            </a:r>
            <a:r>
              <a:rPr lang="en-US" baseline="0" dirty="0" err="1"/>
              <a:t>l’app</a:t>
            </a:r>
            <a:r>
              <a:rPr lang="en-US" baseline="0" dirty="0"/>
              <a:t>) </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32</a:t>
            </a:fld>
            <a:endParaRPr lang="fr-FR"/>
          </a:p>
        </p:txBody>
      </p:sp>
    </p:spTree>
    <p:extLst>
      <p:ext uri="{BB962C8B-B14F-4D97-AF65-F5344CB8AC3E}">
        <p14:creationId xmlns:p14="http://schemas.microsoft.com/office/powerpoint/2010/main" val="1609919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des admins -&gt; pouvoir contacter facilement le demandeur et le ou les </a:t>
            </a:r>
            <a:r>
              <a:rPr lang="fr-FR" dirty="0" err="1"/>
              <a:t>project</a:t>
            </a:r>
            <a:r>
              <a:rPr lang="fr-FR" dirty="0"/>
              <a:t> leaders d’un projet par mail</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35</a:t>
            </a:fld>
            <a:endParaRPr lang="fr-FR"/>
          </a:p>
        </p:txBody>
      </p:sp>
    </p:spTree>
    <p:extLst>
      <p:ext uri="{BB962C8B-B14F-4D97-AF65-F5344CB8AC3E}">
        <p14:creationId xmlns:p14="http://schemas.microsoft.com/office/powerpoint/2010/main" val="299891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Linux</a:t>
            </a:r>
            <a:r>
              <a:rPr lang="en-US" dirty="0"/>
              <a:t> -&gt; noyau de </a:t>
            </a:r>
            <a:r>
              <a:rPr lang="en-US" dirty="0" err="1"/>
              <a:t>système</a:t>
            </a:r>
            <a:r>
              <a:rPr lang="en-US" dirty="0"/>
              <a:t> </a:t>
            </a:r>
            <a:r>
              <a:rPr lang="en-US" dirty="0" err="1"/>
              <a:t>d’exploitation</a:t>
            </a:r>
            <a:r>
              <a:rPr lang="en-US" dirty="0"/>
              <a:t>, open-source, </a:t>
            </a:r>
            <a:r>
              <a:rPr lang="en-US" dirty="0" err="1"/>
              <a:t>centaines</a:t>
            </a:r>
            <a:r>
              <a:rPr lang="en-US" dirty="0"/>
              <a:t> </a:t>
            </a:r>
            <a:r>
              <a:rPr lang="en-US" dirty="0" err="1"/>
              <a:t>d’OS</a:t>
            </a:r>
            <a:r>
              <a:rPr lang="en-US" dirty="0"/>
              <a:t> et de distributions (Ubuntu), très </a:t>
            </a:r>
            <a:r>
              <a:rPr lang="en-US" dirty="0" err="1"/>
              <a:t>utilisé</a:t>
            </a:r>
            <a:r>
              <a:rPr lang="en-US" dirty="0"/>
              <a:t> dans le cloud, socle </a:t>
            </a:r>
            <a:r>
              <a:rPr lang="en-US" dirty="0" err="1"/>
              <a:t>d’une</a:t>
            </a:r>
            <a:r>
              <a:rPr lang="en-US" dirty="0"/>
              <a:t> des </a:t>
            </a:r>
            <a:r>
              <a:rPr lang="en-US" dirty="0" err="1"/>
              <a:t>dernières</a:t>
            </a:r>
            <a:r>
              <a:rPr lang="en-US" dirty="0"/>
              <a:t> innovations du cloud : Docker qui repose sur le </a:t>
            </a:r>
            <a:r>
              <a:rPr lang="en-US" dirty="0" err="1"/>
              <a:t>linux</a:t>
            </a:r>
            <a:r>
              <a:rPr lang="en-US" dirty="0"/>
              <a:t> container</a:t>
            </a:r>
          </a:p>
          <a:p>
            <a:r>
              <a:rPr lang="en-US" b="1" dirty="0"/>
              <a:t>PyCharm</a:t>
            </a:r>
            <a:r>
              <a:rPr lang="en-US" dirty="0"/>
              <a:t> -&gt; IDE (</a:t>
            </a:r>
            <a:r>
              <a:rPr lang="en-US" dirty="0" err="1"/>
              <a:t>environnement</a:t>
            </a:r>
            <a:r>
              <a:rPr lang="en-US" dirty="0"/>
              <a:t> de </a:t>
            </a:r>
            <a:r>
              <a:rPr lang="en-US" dirty="0" err="1"/>
              <a:t>développement</a:t>
            </a:r>
            <a:r>
              <a:rPr lang="en-US" dirty="0"/>
              <a:t> </a:t>
            </a:r>
            <a:r>
              <a:rPr lang="en-US" dirty="0" err="1"/>
              <a:t>intégré</a:t>
            </a:r>
            <a:r>
              <a:rPr lang="en-US" dirty="0"/>
              <a:t>) </a:t>
            </a:r>
            <a:r>
              <a:rPr lang="en-US" dirty="0" err="1"/>
              <a:t>Spécialisé</a:t>
            </a:r>
            <a:r>
              <a:rPr lang="en-US" dirty="0"/>
              <a:t> pour Python</a:t>
            </a:r>
          </a:p>
          <a:p>
            <a:r>
              <a:rPr lang="en-US" b="1" dirty="0" err="1"/>
              <a:t>VSCode</a:t>
            </a:r>
            <a:r>
              <a:rPr lang="en-US" dirty="0"/>
              <a:t> -&gt; IDE plus versatile que PyCharm grâce aux extensions et a la </a:t>
            </a:r>
            <a:r>
              <a:rPr lang="en-US" dirty="0" err="1"/>
              <a:t>communauté</a:t>
            </a:r>
            <a:endParaRPr lang="en-US" dirty="0"/>
          </a:p>
          <a:p>
            <a:r>
              <a:rPr lang="en-US" b="1" dirty="0"/>
              <a:t>Gitlab</a:t>
            </a:r>
            <a:r>
              <a:rPr lang="en-US" dirty="0"/>
              <a:t> -&gt; Pour le </a:t>
            </a:r>
            <a:r>
              <a:rPr lang="en-US" dirty="0" err="1"/>
              <a:t>dépôt</a:t>
            </a:r>
            <a:r>
              <a:rPr lang="en-US" dirty="0"/>
              <a:t> distant du </a:t>
            </a:r>
            <a:r>
              <a:rPr lang="en-US" dirty="0" err="1"/>
              <a:t>projet</a:t>
            </a:r>
            <a:r>
              <a:rPr lang="en-US" dirty="0"/>
              <a:t> (</a:t>
            </a:r>
            <a:r>
              <a:rPr lang="en-US" dirty="0" err="1"/>
              <a:t>possède</a:t>
            </a:r>
            <a:r>
              <a:rPr lang="en-US" dirty="0"/>
              <a:t> </a:t>
            </a:r>
            <a:r>
              <a:rPr lang="en-US" dirty="0" err="1"/>
              <a:t>différents</a:t>
            </a:r>
            <a:r>
              <a:rPr lang="en-US" dirty="0"/>
              <a:t> </a:t>
            </a:r>
            <a:r>
              <a:rPr lang="en-US" dirty="0" err="1"/>
              <a:t>outils</a:t>
            </a:r>
            <a:r>
              <a:rPr lang="en-US" dirty="0"/>
              <a:t> </a:t>
            </a:r>
            <a:r>
              <a:rPr lang="en-US" dirty="0" err="1"/>
              <a:t>notamment</a:t>
            </a:r>
            <a:r>
              <a:rPr lang="en-US" dirty="0"/>
              <a:t> un tableau pour la repartition des taches du </a:t>
            </a:r>
            <a:r>
              <a:rPr lang="en-US" dirty="0" err="1"/>
              <a:t>projet</a:t>
            </a:r>
            <a:r>
              <a:rPr lang="en-US" dirty="0"/>
              <a:t>)</a:t>
            </a:r>
          </a:p>
          <a:p>
            <a:r>
              <a:rPr lang="en-US" b="1" dirty="0" err="1"/>
              <a:t>Zulip</a:t>
            </a:r>
            <a:r>
              <a:rPr lang="en-US" dirty="0"/>
              <a:t> -&gt; Pour la communication de </a:t>
            </a:r>
            <a:r>
              <a:rPr lang="en-US" dirty="0" err="1"/>
              <a:t>l’équipe</a:t>
            </a:r>
            <a:r>
              <a:rPr lang="en-US" dirty="0"/>
              <a:t>, </a:t>
            </a:r>
            <a:r>
              <a:rPr lang="en-US" dirty="0" err="1"/>
              <a:t>plusieurs</a:t>
            </a:r>
            <a:r>
              <a:rPr lang="en-US" dirty="0"/>
              <a:t> </a:t>
            </a:r>
            <a:r>
              <a:rPr lang="en-US" dirty="0" err="1"/>
              <a:t>cannaux</a:t>
            </a:r>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9</a:t>
            </a:fld>
            <a:endParaRPr lang="fr-FR"/>
          </a:p>
        </p:txBody>
      </p:sp>
    </p:spTree>
    <p:extLst>
      <p:ext uri="{BB962C8B-B14F-4D97-AF65-F5344CB8AC3E}">
        <p14:creationId xmlns:p14="http://schemas.microsoft.com/office/powerpoint/2010/main" val="3403350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Permet d’envoyer des mails facilement</a:t>
            </a:r>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36</a:t>
            </a:fld>
            <a:endParaRPr lang="fr-FR"/>
          </a:p>
        </p:txBody>
      </p:sp>
    </p:spTree>
    <p:extLst>
      <p:ext uri="{BB962C8B-B14F-4D97-AF65-F5344CB8AC3E}">
        <p14:creationId xmlns:p14="http://schemas.microsoft.com/office/powerpoint/2010/main" val="3518001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a:t>
            </a:r>
            <a:r>
              <a:rPr lang="fr-FR" baseline="0" dirty="0"/>
              <a:t> du fait que le message de l’admin doit ressortir dans le mail + du bouton pour aller dans le projet en question</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39</a:t>
            </a:fld>
            <a:endParaRPr lang="fr-FR"/>
          </a:p>
        </p:txBody>
      </p:sp>
    </p:spTree>
    <p:extLst>
      <p:ext uri="{BB962C8B-B14F-4D97-AF65-F5344CB8AC3E}">
        <p14:creationId xmlns:p14="http://schemas.microsoft.com/office/powerpoint/2010/main" val="257037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traduction se fait dans un fichier binaire ce qui est beaucoup plus rapide pour accéder aux traductions par rapport à une traduction en base de données</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traduction en base de données prends également plus de place qu’un fichier binaire</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tagguer » les termes que l’on veut traduire</a:t>
            </a:r>
          </a:p>
          <a:p>
            <a:endParaRPr lang="fr-FR" sz="1800" dirty="0">
              <a:effectLst/>
              <a:latin typeface="Franklin Gothic Book" panose="020B0503020102020204" pitchFamily="34" charset="0"/>
              <a:ea typeface="Yu Mincho" panose="02020400000000000000" pitchFamily="18" charset="-128"/>
              <a:cs typeface="Times New Roman" panose="02020603050405020304" pitchFamily="18" charset="0"/>
            </a:endParaRP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extract</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–F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babel.cfg</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–k _l –o messages.pot . ». Avec cette commande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va regarder dans le fichier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babel.cfg</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pour savoir à quels endroits il doit extraire le texte.</a:t>
            </a:r>
          </a:p>
          <a:p>
            <a:endParaRPr lang="fr-FR" sz="1800" dirty="0">
              <a:effectLst/>
              <a:latin typeface="Franklin Gothic Book" panose="020B0503020102020204" pitchFamily="34" charset="0"/>
              <a:ea typeface="Yu Mincho" panose="02020400000000000000" pitchFamily="18" charset="-128"/>
              <a:cs typeface="Times New Roman" panose="02020603050405020304" pitchFamily="18" charset="0"/>
            </a:endParaRP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init –i messages.pot –d app/translations –l en » qui va créer un fichier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messages.po</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où l’on pourra traduire les termes de l’application qui ont été taggués.</a:t>
            </a:r>
          </a:p>
          <a:p>
            <a:endParaRPr lang="fr-FR" sz="1800" dirty="0">
              <a:effectLst/>
              <a:latin typeface="Franklin Gothic Book" panose="020B0503020102020204" pitchFamily="34" charset="0"/>
              <a:ea typeface="Yu Mincho" panose="02020400000000000000" pitchFamily="18" charset="-128"/>
              <a:cs typeface="Times New Roman" panose="02020603050405020304" pitchFamily="18" charset="0"/>
            </a:endParaRP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compile –d app/translations » qui va compiler le fichier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messages.po</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en messages.mo qui sera prêt à l’emploi par l’application pour la traduction de celle-ci.</a:t>
            </a:r>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41</a:t>
            </a:fld>
            <a:endParaRPr lang="fr-FR"/>
          </a:p>
        </p:txBody>
      </p:sp>
    </p:spTree>
    <p:extLst>
      <p:ext uri="{BB962C8B-B14F-4D97-AF65-F5344CB8AC3E}">
        <p14:creationId xmlns:p14="http://schemas.microsoft.com/office/powerpoint/2010/main" val="3007727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du fait que </a:t>
            </a:r>
            <a:r>
              <a:rPr lang="fr-FR" dirty="0" err="1"/>
              <a:t>flask</a:t>
            </a:r>
            <a:r>
              <a:rPr lang="fr-FR" dirty="0"/>
              <a:t> </a:t>
            </a:r>
            <a:r>
              <a:rPr lang="fr-FR" dirty="0" err="1"/>
              <a:t>babel</a:t>
            </a:r>
            <a:r>
              <a:rPr lang="fr-FR" dirty="0"/>
              <a:t> sait reconnaitre les termes</a:t>
            </a:r>
            <a:r>
              <a:rPr lang="fr-FR" baseline="0" dirty="0"/>
              <a:t> similaires et les regroupes + indique où se trouve le terme en question</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42</a:t>
            </a:fld>
            <a:endParaRPr lang="fr-FR"/>
          </a:p>
        </p:txBody>
      </p:sp>
    </p:spTree>
    <p:extLst>
      <p:ext uri="{BB962C8B-B14F-4D97-AF65-F5344CB8AC3E}">
        <p14:creationId xmlns:p14="http://schemas.microsoft.com/office/powerpoint/2010/main" val="387073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a:t>
            </a:r>
            <a:r>
              <a:rPr lang="fr-FR" baseline="0" dirty="0"/>
              <a:t> des colonnes qui se chevauchent avec le menu activé</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46</a:t>
            </a:fld>
            <a:endParaRPr lang="fr-FR"/>
          </a:p>
        </p:txBody>
      </p:sp>
    </p:spTree>
    <p:extLst>
      <p:ext uri="{BB962C8B-B14F-4D97-AF65-F5344CB8AC3E}">
        <p14:creationId xmlns:p14="http://schemas.microsoft.com/office/powerpoint/2010/main" val="105937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a:t>
            </a:r>
            <a:r>
              <a:rPr lang="fr-FR" baseline="0" dirty="0"/>
              <a:t> de la nouvelle rangée de colonnes</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47</a:t>
            </a:fld>
            <a:endParaRPr lang="fr-FR"/>
          </a:p>
        </p:txBody>
      </p:sp>
    </p:spTree>
    <p:extLst>
      <p:ext uri="{BB962C8B-B14F-4D97-AF65-F5344CB8AC3E}">
        <p14:creationId xmlns:p14="http://schemas.microsoft.com/office/powerpoint/2010/main" val="174444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de ce que la période</a:t>
            </a:r>
            <a:r>
              <a:rPr lang="fr-FR" baseline="0" dirty="0"/>
              <a:t> en entreprise et la formation ont apportées</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48</a:t>
            </a:fld>
            <a:endParaRPr lang="fr-FR"/>
          </a:p>
        </p:txBody>
      </p:sp>
    </p:spTree>
    <p:extLst>
      <p:ext uri="{BB962C8B-B14F-4D97-AF65-F5344CB8AC3E}">
        <p14:creationId xmlns:p14="http://schemas.microsoft.com/office/powerpoint/2010/main" val="132611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Python</a:t>
            </a:r>
            <a:r>
              <a:rPr lang="en-US" dirty="0"/>
              <a:t> -&gt; </a:t>
            </a:r>
            <a:r>
              <a:rPr lang="en-US" dirty="0" err="1"/>
              <a:t>langage</a:t>
            </a:r>
            <a:r>
              <a:rPr lang="en-US" dirty="0"/>
              <a:t> open-source </a:t>
            </a:r>
            <a:r>
              <a:rPr lang="en-US" dirty="0" err="1"/>
              <a:t>dit</a:t>
            </a:r>
            <a:r>
              <a:rPr lang="en-US" dirty="0"/>
              <a:t> </a:t>
            </a:r>
            <a:r>
              <a:rPr lang="en-US" dirty="0" err="1"/>
              <a:t>interprété</a:t>
            </a:r>
            <a:r>
              <a:rPr lang="en-US" dirty="0"/>
              <a:t> -&gt; </a:t>
            </a:r>
            <a:r>
              <a:rPr lang="en-US" dirty="0" err="1"/>
              <a:t>interpréteur</a:t>
            </a:r>
            <a:r>
              <a:rPr lang="en-US" dirty="0"/>
              <a:t> lit et execute le code, </a:t>
            </a:r>
            <a:r>
              <a:rPr lang="en-US" dirty="0" err="1"/>
              <a:t>autre</a:t>
            </a:r>
            <a:r>
              <a:rPr lang="en-US" dirty="0"/>
              <a:t> </a:t>
            </a:r>
            <a:r>
              <a:rPr lang="en-US" dirty="0" err="1"/>
              <a:t>exemple</a:t>
            </a:r>
            <a:r>
              <a:rPr lang="en-US" dirty="0"/>
              <a:t> de </a:t>
            </a:r>
            <a:r>
              <a:rPr lang="en-US" dirty="0" err="1"/>
              <a:t>langage</a:t>
            </a:r>
            <a:r>
              <a:rPr lang="en-US" dirty="0"/>
              <a:t> </a:t>
            </a:r>
            <a:r>
              <a:rPr lang="en-US" dirty="0" err="1"/>
              <a:t>interprété</a:t>
            </a:r>
            <a:r>
              <a:rPr lang="en-US" dirty="0"/>
              <a:t> : Java, </a:t>
            </a:r>
          </a:p>
          <a:p>
            <a:r>
              <a:rPr lang="en-US" dirty="0" err="1"/>
              <a:t>multiparadigme</a:t>
            </a:r>
            <a:r>
              <a:rPr lang="en-US" dirty="0"/>
              <a:t> (</a:t>
            </a:r>
            <a:r>
              <a:rPr lang="en-US" dirty="0" err="1"/>
              <a:t>paradigme</a:t>
            </a:r>
            <a:r>
              <a:rPr lang="en-US" dirty="0"/>
              <a:t> -&gt; bonne pratique </a:t>
            </a:r>
            <a:r>
              <a:rPr lang="en-US" dirty="0" err="1"/>
              <a:t>reconnue</a:t>
            </a:r>
            <a:r>
              <a:rPr lang="en-US" dirty="0"/>
              <a:t> </a:t>
            </a:r>
            <a:r>
              <a:rPr lang="en-US" dirty="0" err="1"/>
              <a:t>mais</a:t>
            </a:r>
            <a:r>
              <a:rPr lang="en-US" dirty="0"/>
              <a:t> pas </a:t>
            </a:r>
            <a:r>
              <a:rPr lang="en-US" dirty="0" err="1"/>
              <a:t>appliquée</a:t>
            </a:r>
            <a:r>
              <a:rPr lang="en-US" dirty="0"/>
              <a:t> par </a:t>
            </a:r>
            <a:r>
              <a:rPr lang="en-US" dirty="0" err="1"/>
              <a:t>tous</a:t>
            </a:r>
            <a:r>
              <a:rPr lang="en-US" dirty="0"/>
              <a:t>) et </a:t>
            </a:r>
            <a:r>
              <a:rPr lang="en-US" dirty="0" err="1"/>
              <a:t>multiplatforme</a:t>
            </a:r>
            <a:r>
              <a:rPr lang="en-US" dirty="0"/>
              <a: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indentation limite les blocs de code</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programmation structurée, fonctionnelle et orienté objet (s’</a:t>
            </a:r>
            <a:r>
              <a:rPr lang="fr-FR" sz="2800" b="0" i="0" dirty="0">
                <a:solidFill>
                  <a:srgbClr val="E2EEFF"/>
                </a:solidFill>
                <a:effectLst/>
                <a:latin typeface="Google Sans"/>
              </a:rPr>
              <a:t>articule autour d'objets et de données, plutôt que d'actions et de logique</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 </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utilisé dans plusieurs domaines -&gt; développement web, data science, automatisation de tâches, création de jeux et bien d’autres</a:t>
            </a:r>
            <a:endParaRPr lang="en-US" dirty="0"/>
          </a:p>
          <a:p>
            <a:r>
              <a:rPr lang="en-US" b="1" dirty="0"/>
              <a:t>Flask</a:t>
            </a:r>
            <a:r>
              <a:rPr lang="en-US" dirty="0"/>
              <a:t> -&gt; Framework Python </a:t>
            </a:r>
            <a:r>
              <a:rPr lang="en-US" dirty="0" err="1"/>
              <a:t>classé</a:t>
            </a:r>
            <a:r>
              <a:rPr lang="en-US" dirty="0"/>
              <a:t> microframework,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nombreux paquets permettent d’ajouter des fonctionnalités avec le gestionnaire de paquet PIP</a:t>
            </a:r>
            <a:endParaRPr lang="en-US" dirty="0"/>
          </a:p>
          <a:p>
            <a:r>
              <a:rPr lang="fr-FR" b="1" dirty="0"/>
              <a:t>Docker</a:t>
            </a:r>
            <a:r>
              <a:rPr lang="fr-FR" dirty="0"/>
              <a:t> -&gt;</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plateforme de conteneurisation qui permet de créer des conteneurs, alternative aux machines virtuelles, un conteneur est plus léger, </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plus simple et partage son kernel et son système d’exploitation avec d’autres conteneurs, même environnement sur toutes les machines où l’application est déployée et développée, créer des applications micro service grâce à l’indépendance des différents conteneurs</a:t>
            </a:r>
            <a:endParaRPr lang="fr-FR" dirty="0"/>
          </a:p>
          <a:p>
            <a:r>
              <a:rPr lang="fr-FR" b="1" dirty="0" err="1"/>
              <a:t>Traefik</a:t>
            </a:r>
            <a:r>
              <a:rPr lang="fr-FR" dirty="0"/>
              <a:t> -&gt;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un reverse-proxy français,</a:t>
            </a:r>
            <a:r>
              <a:rPr lang="fr-FR"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intermédiaire qui permet à un utilisateur d’internet d’accéder à des applications d’un serveur interne -&gt; </a:t>
            </a:r>
            <a:r>
              <a:rPr lang="fr-FR" sz="1800">
                <a:effectLst/>
                <a:latin typeface="Franklin Gothic Book" panose="020B0503020102020204" pitchFamily="34" charset="0"/>
                <a:ea typeface="Yu Mincho" panose="02020400000000000000" pitchFamily="18" charset="-128"/>
                <a:cs typeface="Times New Roman" panose="02020603050405020304" pitchFamily="18" charset="0"/>
              </a:rPr>
              <a:t>répartition de charge</a:t>
            </a:r>
            <a:endParaRPr lang="fr-FR" sz="1800" dirty="0">
              <a:effectLst/>
              <a:latin typeface="Franklin Gothic Book" panose="020B0503020102020204" pitchFamily="34" charset="0"/>
              <a:ea typeface="Yu Mincho" panose="02020400000000000000" pitchFamily="18" charset="-128"/>
              <a:cs typeface="Times New Roman" panose="02020603050405020304" pitchFamily="18" charset="0"/>
            </a:endParaRPr>
          </a:p>
          <a:p>
            <a:r>
              <a:rPr lang="fr-FR" sz="1800" b="1" dirty="0">
                <a:effectLst/>
                <a:latin typeface="Franklin Gothic Book" panose="020B0503020102020204" pitchFamily="34" charset="0"/>
                <a:ea typeface="Yu Mincho" panose="02020400000000000000" pitchFamily="18" charset="-128"/>
                <a:cs typeface="Times New Roman" panose="02020603050405020304" pitchFamily="18" charset="0"/>
              </a:rPr>
              <a:t>PostgreSQL</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-&gt; SGBDRO (Système de gestion de base de données relationnelle et objet –&gt; objets de la BDD accessibles aux langages orientés-objets) open-source développé en 1986, meilleure prise en charge des données volumineuses,</a:t>
            </a:r>
          </a:p>
          <a:p>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PostgREST</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qui permet de transformer la BDD en API REST pour l’application</a:t>
            </a:r>
            <a:endParaRPr lang="fr-FR" dirty="0"/>
          </a:p>
          <a:p>
            <a:r>
              <a:rPr lang="fr-FR" b="1" dirty="0" err="1"/>
              <a:t>Adminer</a:t>
            </a:r>
            <a:r>
              <a:rPr lang="fr-FR" dirty="0"/>
              <a:t> -&gt;</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application web avec une interface graphique pour différents systèmes de gestion de base de données (par exemple : MySQL, SQLite, PostgreSQL, etc…),</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réalisée sous PHP et a pour particularité d’être entièrement contenu dans un seul fichier, alternative légère par rapport à PHPMyAdmin, </a:t>
            </a:r>
          </a:p>
          <a:p>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Adminer</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était connu sous le nom de </a:t>
            </a:r>
            <a:r>
              <a:rPr lang="fr-FR" sz="1800" dirty="0" err="1">
                <a:effectLst/>
                <a:latin typeface="Franklin Gothic Book" panose="020B0503020102020204" pitchFamily="34" charset="0"/>
                <a:ea typeface="Yu Mincho" panose="02020400000000000000" pitchFamily="18" charset="-128"/>
                <a:cs typeface="Times New Roman" panose="02020603050405020304" pitchFamily="18" charset="0"/>
              </a:rPr>
              <a:t>PHPMinAdmin</a:t>
            </a:r>
            <a:endParaRPr lang="fr-FR" dirty="0"/>
          </a:p>
          <a:p>
            <a:r>
              <a:rPr lang="fr-FR" b="1" dirty="0"/>
              <a:t>HTML, CSS </a:t>
            </a:r>
            <a:r>
              <a:rPr lang="fr-FR" dirty="0"/>
              <a:t>-&gt;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HTML5 (</a:t>
            </a:r>
            <a:r>
              <a:rPr lang="fr-FR" sz="1800" b="1" dirty="0">
                <a:effectLst/>
                <a:latin typeface="Franklin Gothic Book" panose="020B0503020102020204" pitchFamily="34" charset="0"/>
                <a:ea typeface="Yu Mincho" panose="02020400000000000000" pitchFamily="18" charset="-128"/>
                <a:cs typeface="Times New Roman" panose="02020603050405020304" pitchFamily="18" charset="0"/>
              </a:rPr>
              <a:t>HyperText Markup </a:t>
            </a:r>
            <a:r>
              <a:rPr lang="fr-FR" sz="1800" b="1" dirty="0" err="1">
                <a:effectLst/>
                <a:latin typeface="Franklin Gothic Book" panose="020B0503020102020204" pitchFamily="34" charset="0"/>
                <a:ea typeface="Yu Mincho" panose="02020400000000000000" pitchFamily="18" charset="-128"/>
                <a:cs typeface="Times New Roman" panose="02020603050405020304" pitchFamily="18" charset="0"/>
              </a:rPr>
              <a:t>Language</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créé la structure et le contenu des pages web, CSS3 (</a:t>
            </a:r>
            <a:r>
              <a:rPr lang="fr-FR" sz="1800" b="1" dirty="0" err="1">
                <a:effectLst/>
                <a:latin typeface="Franklin Gothic Book" panose="020B0503020102020204" pitchFamily="34" charset="0"/>
                <a:ea typeface="Yu Mincho" panose="02020400000000000000" pitchFamily="18" charset="-128"/>
                <a:cs typeface="Times New Roman" panose="02020603050405020304" pitchFamily="18" charset="0"/>
              </a:rPr>
              <a:t>Cascading</a:t>
            </a:r>
            <a:r>
              <a:rPr lang="fr-FR" sz="1800" b="1" dirty="0">
                <a:effectLst/>
                <a:latin typeface="Franklin Gothic Book" panose="020B0503020102020204" pitchFamily="34" charset="0"/>
                <a:ea typeface="Yu Mincho" panose="02020400000000000000" pitchFamily="18" charset="-128"/>
                <a:cs typeface="Times New Roman" panose="02020603050405020304" pitchFamily="18" charset="0"/>
              </a:rPr>
              <a:t> Style </a:t>
            </a:r>
            <a:r>
              <a:rPr lang="fr-FR" sz="1800" b="1" dirty="0" err="1">
                <a:effectLst/>
                <a:latin typeface="Franklin Gothic Book" panose="020B0503020102020204" pitchFamily="34" charset="0"/>
                <a:ea typeface="Yu Mincho" panose="02020400000000000000" pitchFamily="18" charset="-128"/>
                <a:cs typeface="Times New Roman" panose="02020603050405020304" pitchFamily="18" charset="0"/>
              </a:rPr>
              <a:t>Sheets</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soigne l’apparence de nos différentes pages</a:t>
            </a:r>
            <a:endParaRPr lang="fr-FR" dirty="0"/>
          </a:p>
          <a:p>
            <a:r>
              <a:rPr lang="fr-FR" b="1" dirty="0"/>
              <a:t>Bootstrap</a:t>
            </a:r>
            <a:r>
              <a:rPr lang="fr-FR" dirty="0"/>
              <a:t> -&gt;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responsive de l’application</a:t>
            </a:r>
            <a:endParaRPr lang="fr-FR" dirty="0"/>
          </a:p>
          <a:p>
            <a:r>
              <a:rPr lang="en-US" b="1" dirty="0"/>
              <a:t>JavaScript</a:t>
            </a:r>
            <a:r>
              <a:rPr lang="en-US" dirty="0"/>
              <a:t> -&gt;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implémenter des mécaniques complexes à une page web</a:t>
            </a:r>
            <a:endParaRPr lang="en-US" dirty="0"/>
          </a:p>
          <a:p>
            <a:r>
              <a:rPr lang="en-US" b="1" dirty="0"/>
              <a:t>AJAX</a:t>
            </a:r>
            <a:r>
              <a:rPr lang="en-US" dirty="0"/>
              <a:t> -&gt; </a:t>
            </a:r>
            <a:r>
              <a:rPr lang="fr-FR" sz="1800" b="1" dirty="0" err="1">
                <a:solidFill>
                  <a:srgbClr val="000000"/>
                </a:solidFill>
                <a:effectLst/>
                <a:latin typeface="Franklin Gothic Book" panose="020B0503020102020204" pitchFamily="34" charset="0"/>
                <a:ea typeface="Yu Mincho" panose="02020400000000000000" pitchFamily="18" charset="-128"/>
                <a:cs typeface="Calibri" panose="020F0502020204030204" pitchFamily="34" charset="0"/>
              </a:rPr>
              <a:t>Asynchronous</a:t>
            </a:r>
            <a:r>
              <a:rPr lang="fr-FR" sz="1800" b="1" dirty="0">
                <a:solidFill>
                  <a:srgbClr val="000000"/>
                </a:solidFill>
                <a:effectLst/>
                <a:latin typeface="Franklin Gothic Book" panose="020B0503020102020204" pitchFamily="34" charset="0"/>
                <a:ea typeface="Yu Mincho" panose="02020400000000000000" pitchFamily="18" charset="-128"/>
                <a:cs typeface="Calibri" panose="020F0502020204030204" pitchFamily="34" charset="0"/>
              </a:rPr>
              <a:t> Javascript And XML </a:t>
            </a:r>
            <a:r>
              <a:rPr lang="fr-FR" sz="1800" dirty="0">
                <a:solidFill>
                  <a:srgbClr val="000000"/>
                </a:solidFill>
                <a:effectLst/>
                <a:latin typeface="Franklin Gothic Book" panose="020B0503020102020204" pitchFamily="34" charset="0"/>
                <a:ea typeface="Yu Mincho" panose="02020400000000000000" pitchFamily="18" charset="-128"/>
                <a:cs typeface="Calibri" panose="020F0502020204030204" pitchFamily="34" charset="0"/>
              </a:rPr>
              <a:t>envoie des requêtes JS asynchrones pour une mise à jour de contenu sans rechargement de page</a:t>
            </a:r>
            <a:endParaRPr lang="en-US"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10</a:t>
            </a:fld>
            <a:endParaRPr lang="fr-FR"/>
          </a:p>
        </p:txBody>
      </p:sp>
    </p:spTree>
    <p:extLst>
      <p:ext uri="{BB962C8B-B14F-4D97-AF65-F5344CB8AC3E}">
        <p14:creationId xmlns:p14="http://schemas.microsoft.com/office/powerpoint/2010/main" val="3454258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Traefik</a:t>
            </a:r>
            <a:r>
              <a:rPr lang="fr-FR" dirty="0"/>
              <a:t> permet de renvoyer au bon service qui se situe dans un réseau privé demandé par</a:t>
            </a:r>
            <a:r>
              <a:rPr lang="fr-FR" baseline="0" dirty="0"/>
              <a:t> </a:t>
            </a:r>
            <a:r>
              <a:rPr lang="fr-FR" dirty="0"/>
              <a:t>un utilisateur qui est dans un réseau publique</a:t>
            </a:r>
          </a:p>
          <a:p>
            <a:r>
              <a:rPr lang="fr-FR" dirty="0"/>
              <a:t>Le tout dans un environnement docker où chaque partie correspond à un conteneur</a:t>
            </a:r>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11</a:t>
            </a:fld>
            <a:endParaRPr lang="fr-FR"/>
          </a:p>
        </p:txBody>
      </p:sp>
    </p:spTree>
    <p:extLst>
      <p:ext uri="{BB962C8B-B14F-4D97-AF65-F5344CB8AC3E}">
        <p14:creationId xmlns:p14="http://schemas.microsoft.com/office/powerpoint/2010/main" val="373038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project management application</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2 user interfaces : administration interface and the user interface</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To access the application, you need to have an account</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3 types of users to separate the access to the two interfaces: the users, the national admin and the local admins</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The national and local admins have access to both interfaces,</a:t>
            </a:r>
            <a:r>
              <a:rPr lang="en-US"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users only have access to the user interface</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user interface  -&gt; ask the network for a feasibility request if you do not know the plant for of the project</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demand can be confirmed or not by admin</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consult your feasibilities with an history to see if they are refused, accepted or pending confirmation</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if you already know what plant will do your project</a:t>
            </a:r>
            <a:r>
              <a:rPr lang="en-US"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-&gt;</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 do a project deposit</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affect users and partners to the project, create steps and create highlights</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filling a feasibility request or creating a project the users as a draft to continue its creation later</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local admin who can only interact with projects from his plant </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the national admin</a:t>
            </a:r>
            <a:r>
              <a:rPr lang="en-US"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can interact with every project</a:t>
            </a:r>
            <a:r>
              <a:rPr lang="en-US"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from every plant of the network</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create user accounts, resend activation e-mails if needed, consult users </a:t>
            </a:r>
            <a:r>
              <a:rPr lang="en-US" sz="1800" dirty="0" err="1">
                <a:effectLst/>
                <a:latin typeface="Franklin Gothic Book" panose="020B0503020102020204" pitchFamily="34" charset="0"/>
                <a:ea typeface="Yu Mincho" panose="02020400000000000000" pitchFamily="18" charset="-128"/>
                <a:cs typeface="Times New Roman" panose="02020603050405020304" pitchFamily="18" charset="0"/>
              </a:rPr>
              <a:t>informations</a:t>
            </a:r>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 modify them or delete a user account</a:t>
            </a:r>
          </a:p>
          <a:p>
            <a:r>
              <a:rPr lang="en-US" sz="1800" dirty="0">
                <a:effectLst/>
                <a:latin typeface="Franklin Gothic Book" panose="020B0503020102020204" pitchFamily="34" charset="0"/>
                <a:ea typeface="Yu Mincho" panose="02020400000000000000" pitchFamily="18" charset="-128"/>
                <a:cs typeface="Times New Roman" panose="02020603050405020304" pitchFamily="18" charset="0"/>
              </a:rPr>
              <a:t>migrate establishments and users in case of duplicates</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13</a:t>
            </a:fld>
            <a:endParaRPr lang="fr-FR"/>
          </a:p>
        </p:txBody>
      </p:sp>
    </p:spTree>
    <p:extLst>
      <p:ext uri="{BB962C8B-B14F-4D97-AF65-F5344CB8AC3E}">
        <p14:creationId xmlns:p14="http://schemas.microsoft.com/office/powerpoint/2010/main" val="15944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ajouter des fonctionnalités demandées par les utilisateurs ou les administrateurs de</a:t>
            </a:r>
            <a:r>
              <a:rPr lang="fr-FR" sz="1800" baseline="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l’application</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permettre une surveillance accrue des services mis en production</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augmenter le taux de productivité et de réactivité de l’équipe en cas de soucis dans l’application</a:t>
            </a:r>
          </a:p>
          <a:p>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Effectuer des requêtes sur l’api (</a:t>
            </a:r>
            <a:r>
              <a:rPr lang="fr-FR" sz="2800" b="0" i="0" dirty="0">
                <a:solidFill>
                  <a:srgbClr val="E8EAED"/>
                </a:solidFill>
                <a:effectLst/>
                <a:latin typeface="Google Sans"/>
              </a:rPr>
              <a:t>application </a:t>
            </a:r>
            <a:r>
              <a:rPr lang="fr-FR" sz="2800" b="0" i="0" dirty="0" err="1">
                <a:solidFill>
                  <a:srgbClr val="E8EAED"/>
                </a:solidFill>
                <a:effectLst/>
                <a:latin typeface="Google Sans"/>
              </a:rPr>
              <a:t>programming</a:t>
            </a:r>
            <a:r>
              <a:rPr lang="fr-FR" sz="2800" b="0" i="0" dirty="0">
                <a:solidFill>
                  <a:srgbClr val="E8EAED"/>
                </a:solidFill>
                <a:effectLst/>
                <a:latin typeface="Google Sans"/>
              </a:rPr>
              <a:t> interface ou interface de programmation d’application</a:t>
            </a:r>
            <a:r>
              <a:rPr lang="fr-FR" sz="1800" dirty="0">
                <a:effectLst/>
                <a:latin typeface="Franklin Gothic Book" panose="020B0503020102020204" pitchFamily="34" charset="0"/>
                <a:ea typeface="Yu Mincho" panose="02020400000000000000" pitchFamily="18" charset="-128"/>
                <a:cs typeface="Times New Roman" panose="02020603050405020304" pitchFamily="18" charset="0"/>
              </a:rPr>
              <a:t>) connectée aux 2 interfaces</a:t>
            </a:r>
            <a:endParaRPr lang="fr-FR" dirty="0"/>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15</a:t>
            </a:fld>
            <a:endParaRPr lang="fr-FR"/>
          </a:p>
        </p:txBody>
      </p:sp>
    </p:spTree>
    <p:extLst>
      <p:ext uri="{BB962C8B-B14F-4D97-AF65-F5344CB8AC3E}">
        <p14:creationId xmlns:p14="http://schemas.microsoft.com/office/powerpoint/2010/main" val="208374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ce qu’est un projet : </a:t>
            </a:r>
          </a:p>
          <a:p>
            <a:r>
              <a:rPr lang="fr-FR" dirty="0"/>
              <a:t>Comporte</a:t>
            </a:r>
            <a:r>
              <a:rPr lang="fr-FR" baseline="0" dirty="0"/>
              <a:t> un numéro unique</a:t>
            </a:r>
          </a:p>
          <a:p>
            <a:r>
              <a:rPr lang="fr-FR" baseline="0" dirty="0"/>
              <a:t>Un nom, un acronyme</a:t>
            </a:r>
          </a:p>
          <a:p>
            <a:r>
              <a:rPr lang="fr-FR" baseline="0" dirty="0"/>
              <a:t>On peut y affecter plusieurs utilisateurs, partenaires</a:t>
            </a:r>
          </a:p>
          <a:p>
            <a:r>
              <a:rPr lang="fr-FR" baseline="0" dirty="0"/>
              <a:t>Peut comporter des étapes, des faits marquants</a:t>
            </a:r>
          </a:p>
          <a:p>
            <a:r>
              <a:rPr lang="fr-FR" baseline="0" dirty="0"/>
              <a:t>Comporte un statut</a:t>
            </a:r>
          </a:p>
          <a:p>
            <a:r>
              <a:rPr lang="fr-FR" baseline="0" dirty="0"/>
              <a:t>Peut avoir des financements</a:t>
            </a:r>
          </a:p>
          <a:p>
            <a:r>
              <a:rPr lang="fr-FR" dirty="0"/>
              <a:t>Date de début (optionnelle si interface utilisateur) et de fin (obligatoire)</a:t>
            </a:r>
          </a:p>
          <a:p>
            <a:r>
              <a:rPr lang="fr-FR" dirty="0"/>
              <a:t>Comporte une ou plusieurs ressources</a:t>
            </a:r>
          </a:p>
          <a:p>
            <a:endParaRPr lang="fr-FR" dirty="0"/>
          </a:p>
          <a:p>
            <a:r>
              <a:rPr lang="fr-FR" dirty="0"/>
              <a:t>Problématique : projets qui se ressemble, long et fastidieux de reremplir le </a:t>
            </a:r>
            <a:r>
              <a:rPr lang="fr-FR" dirty="0" err="1"/>
              <a:t>form</a:t>
            </a:r>
            <a:r>
              <a:rPr lang="fr-FR" dirty="0"/>
              <a:t> de dépôt de </a:t>
            </a:r>
            <a:r>
              <a:rPr lang="fr-FR" dirty="0" err="1"/>
              <a:t>proj</a:t>
            </a:r>
            <a:r>
              <a:rPr lang="fr-FR" dirty="0"/>
              <a:t> -&gt; dupli de projet -&gt; gain de temps non négligeable</a:t>
            </a:r>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16</a:t>
            </a:fld>
            <a:endParaRPr lang="fr-FR"/>
          </a:p>
        </p:txBody>
      </p:sp>
    </p:spTree>
    <p:extLst>
      <p:ext uri="{BB962C8B-B14F-4D97-AF65-F5344CB8AC3E}">
        <p14:creationId xmlns:p14="http://schemas.microsoft.com/office/powerpoint/2010/main" val="392711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entité</a:t>
            </a:r>
            <a:r>
              <a:rPr lang="fr-FR" baseline="0" dirty="0"/>
              <a:t>-relation -&gt; type d’organigramme illustrant la façon dont les entités sont liées les uns aux autres au sein d’un système, </a:t>
            </a:r>
          </a:p>
          <a:p>
            <a:r>
              <a:rPr lang="fr-FR" baseline="0" dirty="0"/>
              <a:t>utilisés pour concevoir ou déboguer des BDD relationnelles</a:t>
            </a:r>
          </a:p>
          <a:p>
            <a:r>
              <a:rPr lang="fr-FR" baseline="0" dirty="0"/>
              <a:t>BDD Relationnelle -&gt; </a:t>
            </a:r>
            <a:r>
              <a:rPr lang="fr-FR" b="0" i="0" dirty="0">
                <a:solidFill>
                  <a:srgbClr val="161513"/>
                </a:solidFill>
                <a:effectLst/>
                <a:latin typeface="OracleSansVF"/>
              </a:rPr>
              <a:t>type de base de données qui stocke et fournit un accès à des points de données liés les uns aux autres</a:t>
            </a:r>
          </a:p>
          <a:p>
            <a:r>
              <a:rPr lang="fr-FR" b="0" i="0" baseline="0" dirty="0">
                <a:solidFill>
                  <a:srgbClr val="161513"/>
                </a:solidFill>
                <a:effectLst/>
                <a:latin typeface="OracleSansVF"/>
              </a:rPr>
              <a:t>Modèle relationnel -&gt; </a:t>
            </a:r>
            <a:r>
              <a:rPr lang="fr-FR" b="0" i="0" dirty="0">
                <a:solidFill>
                  <a:srgbClr val="161513"/>
                </a:solidFill>
                <a:effectLst/>
                <a:latin typeface="OracleSansVF"/>
              </a:rPr>
              <a:t>un moyen intuitif et simple de représenter des données dans des tables</a:t>
            </a:r>
            <a:endParaRPr lang="fr-FR" baseline="0" dirty="0"/>
          </a:p>
          <a:p>
            <a:r>
              <a:rPr lang="fr-FR" baseline="0" dirty="0"/>
              <a:t>exclusivement des </a:t>
            </a:r>
            <a:r>
              <a:rPr lang="fr-FR" baseline="0" dirty="0" err="1"/>
              <a:t>many</a:t>
            </a:r>
            <a:r>
              <a:rPr lang="fr-FR" baseline="0" dirty="0"/>
              <a:t>-to-one dans ce cas ici</a:t>
            </a:r>
            <a:endParaRPr lang="fr-FR" dirty="0"/>
          </a:p>
        </p:txBody>
      </p:sp>
      <p:sp>
        <p:nvSpPr>
          <p:cNvPr id="4" name="Espace réservé du numéro de diapositive 3"/>
          <p:cNvSpPr>
            <a:spLocks noGrp="1"/>
          </p:cNvSpPr>
          <p:nvPr>
            <p:ph type="sldNum" sz="quarter" idx="10"/>
          </p:nvPr>
        </p:nvSpPr>
        <p:spPr/>
        <p:txBody>
          <a:bodyPr/>
          <a:lstStyle/>
          <a:p>
            <a:fld id="{C253382E-2DA8-419B-9E64-1863E18DD0B1}" type="slidenum">
              <a:rPr lang="fr-FR" smtClean="0"/>
              <a:t>17</a:t>
            </a:fld>
            <a:endParaRPr lang="fr-FR"/>
          </a:p>
        </p:txBody>
      </p:sp>
    </p:spTree>
    <p:extLst>
      <p:ext uri="{BB962C8B-B14F-4D97-AF65-F5344CB8AC3E}">
        <p14:creationId xmlns:p14="http://schemas.microsoft.com/office/powerpoint/2010/main" val="119870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UUID -&gt; identifiant unique universel -&gt; identifier de façon unique une information sans coordination centrale importante</a:t>
            </a:r>
          </a:p>
        </p:txBody>
      </p:sp>
      <p:sp>
        <p:nvSpPr>
          <p:cNvPr id="4" name="Espace réservé du numéro de diapositive 3"/>
          <p:cNvSpPr>
            <a:spLocks noGrp="1"/>
          </p:cNvSpPr>
          <p:nvPr>
            <p:ph type="sldNum" sz="quarter" idx="5"/>
          </p:nvPr>
        </p:nvSpPr>
        <p:spPr/>
        <p:txBody>
          <a:bodyPr/>
          <a:lstStyle/>
          <a:p>
            <a:fld id="{C253382E-2DA8-419B-9E64-1863E18DD0B1}" type="slidenum">
              <a:rPr lang="fr-FR" smtClean="0"/>
              <a:t>18</a:t>
            </a:fld>
            <a:endParaRPr lang="fr-FR"/>
          </a:p>
        </p:txBody>
      </p:sp>
    </p:spTree>
    <p:extLst>
      <p:ext uri="{BB962C8B-B14F-4D97-AF65-F5344CB8AC3E}">
        <p14:creationId xmlns:p14="http://schemas.microsoft.com/office/powerpoint/2010/main" val="85246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5C6D01E-F9A1-47A2-A309-D7CBB7A50127}" type="datetime1">
              <a:rPr lang="en-US" smtClean="0"/>
              <a:t>6/13/2023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2816968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857121A-289A-4826-B5BD-D0EF91F685F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324191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EC457C9-66D2-4BC2-B335-FD11ACBF4CFB}"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97893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2657791-9DC1-48F2-BA7B-4F4D2AF3A8BA}"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75748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EF474DC-79C7-40AA-A7DA-67D5B438D37A}"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11339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65C4D64-94F3-4D6C-B51A-430665BBE67C}"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224505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452CC19-6E07-468E-AD0C-2D0491CA2EDB}"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128438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2FAB666-7DA9-478F-A325-5D81BF36D042}"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163533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E37D8-0A13-4625-B74F-928B4FB0345B}"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191629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fr-FR"/>
              <a:t>Modifier les styles du texte du masque</a:t>
            </a:r>
          </a:p>
        </p:txBody>
      </p:sp>
      <p:sp>
        <p:nvSpPr>
          <p:cNvPr id="5" name="Date Placeholder 4"/>
          <p:cNvSpPr>
            <a:spLocks noGrp="1"/>
          </p:cNvSpPr>
          <p:nvPr>
            <p:ph type="dt" sz="half" idx="10"/>
          </p:nvPr>
        </p:nvSpPr>
        <p:spPr/>
        <p:txBody>
          <a:bodyPr/>
          <a:lstStyle/>
          <a:p>
            <a:fld id="{7D36A3F2-9170-4549-80E1-705951B1CBB6}"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77639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42C5497-383F-4F88-85DF-EF5AA08E0745}" type="datetime1">
              <a:rPr lang="en-US" smtClean="0"/>
              <a:t>6/13/2023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4228972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C883B12-F737-473B-80BA-706D1CC4281F}" type="datetime1">
              <a:rPr lang="en-US" smtClean="0"/>
              <a:t>6/13/2023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9E57DC2-970A-4B3E-BB1C-7A09969E49DF}" type="slidenum">
              <a:rPr lang="en-US" smtClean="0"/>
              <a:pPr/>
              <a:t>‹N°›</a:t>
            </a:fld>
            <a:endParaRPr lang="en-US" dirty="0"/>
          </a:p>
        </p:txBody>
      </p:sp>
    </p:spTree>
    <p:extLst>
      <p:ext uri="{BB962C8B-B14F-4D97-AF65-F5344CB8AC3E}">
        <p14:creationId xmlns:p14="http://schemas.microsoft.com/office/powerpoint/2010/main" val="5160101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B21A6A-DAE9-60AC-3AAF-0F4B65BF55C3}"/>
              </a:ext>
            </a:extLst>
          </p:cNvPr>
          <p:cNvSpPr>
            <a:spLocks noGrp="1"/>
          </p:cNvSpPr>
          <p:nvPr>
            <p:ph type="ctrTitle"/>
          </p:nvPr>
        </p:nvSpPr>
        <p:spPr>
          <a:xfrm>
            <a:off x="1915128" y="2380770"/>
            <a:ext cx="8361229" cy="1381215"/>
          </a:xfrm>
        </p:spPr>
        <p:txBody>
          <a:bodyPr/>
          <a:lstStyle/>
          <a:p>
            <a:r>
              <a:rPr lang="fr-FR" dirty="0"/>
              <a:t>Projet </a:t>
            </a:r>
            <a:r>
              <a:rPr lang="fr-FR" dirty="0" err="1"/>
              <a:t>Repotech</a:t>
            </a:r>
            <a:endParaRPr lang="fr-FR" dirty="0"/>
          </a:p>
        </p:txBody>
      </p:sp>
      <p:sp>
        <p:nvSpPr>
          <p:cNvPr id="3" name="Sous-titre 2">
            <a:extLst>
              <a:ext uri="{FF2B5EF4-FFF2-40B4-BE49-F238E27FC236}">
                <a16:creationId xmlns:a16="http://schemas.microsoft.com/office/drawing/2014/main" id="{36193FC9-916C-ACBC-DFBE-78A55F80AAA9}"/>
              </a:ext>
            </a:extLst>
          </p:cNvPr>
          <p:cNvSpPr>
            <a:spLocks noGrp="1"/>
          </p:cNvSpPr>
          <p:nvPr>
            <p:ph type="subTitle" idx="1"/>
          </p:nvPr>
        </p:nvSpPr>
        <p:spPr>
          <a:xfrm>
            <a:off x="2679906" y="3798332"/>
            <a:ext cx="6831673" cy="624347"/>
          </a:xfrm>
        </p:spPr>
        <p:txBody>
          <a:bodyPr/>
          <a:lstStyle/>
          <a:p>
            <a:r>
              <a:rPr lang="fr-FR" dirty="0"/>
              <a:t>Présentation par Yoan DECONINCK</a:t>
            </a:r>
          </a:p>
        </p:txBody>
      </p:sp>
      <p:pic>
        <p:nvPicPr>
          <p:cNvPr id="5" name="Image 4">
            <a:extLst>
              <a:ext uri="{FF2B5EF4-FFF2-40B4-BE49-F238E27FC236}">
                <a16:creationId xmlns:a16="http://schemas.microsoft.com/office/drawing/2014/main" id="{777018A8-6C53-B0EF-D113-78AEFF6630A8}"/>
              </a:ext>
            </a:extLst>
          </p:cNvPr>
          <p:cNvPicPr>
            <a:picLocks noChangeAspect="1"/>
          </p:cNvPicPr>
          <p:nvPr/>
        </p:nvPicPr>
        <p:blipFill>
          <a:blip r:embed="rId2"/>
          <a:stretch>
            <a:fillRect/>
          </a:stretch>
        </p:blipFill>
        <p:spPr>
          <a:xfrm>
            <a:off x="1156732" y="4647296"/>
            <a:ext cx="3321405" cy="1150553"/>
          </a:xfrm>
          <a:prstGeom prst="rect">
            <a:avLst/>
          </a:prstGeom>
        </p:spPr>
      </p:pic>
      <p:pic>
        <p:nvPicPr>
          <p:cNvPr id="7" name="Image 6">
            <a:extLst>
              <a:ext uri="{FF2B5EF4-FFF2-40B4-BE49-F238E27FC236}">
                <a16:creationId xmlns:a16="http://schemas.microsoft.com/office/drawing/2014/main" id="{248BDFD0-3FC3-8D5C-4C0C-88268979B546}"/>
              </a:ext>
            </a:extLst>
          </p:cNvPr>
          <p:cNvPicPr>
            <a:picLocks noChangeAspect="1"/>
          </p:cNvPicPr>
          <p:nvPr/>
        </p:nvPicPr>
        <p:blipFill>
          <a:blip r:embed="rId3"/>
          <a:stretch>
            <a:fillRect/>
          </a:stretch>
        </p:blipFill>
        <p:spPr>
          <a:xfrm>
            <a:off x="8426054" y="4573726"/>
            <a:ext cx="2902509" cy="1513284"/>
          </a:xfrm>
          <a:prstGeom prst="rect">
            <a:avLst/>
          </a:prstGeom>
        </p:spPr>
      </p:pic>
    </p:spTree>
    <p:extLst>
      <p:ext uri="{BB962C8B-B14F-4D97-AF65-F5344CB8AC3E}">
        <p14:creationId xmlns:p14="http://schemas.microsoft.com/office/powerpoint/2010/main" val="192076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7224" y="101500"/>
            <a:ext cx="10772775" cy="1658198"/>
          </a:xfrm>
        </p:spPr>
        <p:txBody>
          <a:bodyPr/>
          <a:lstStyle/>
          <a:p>
            <a:r>
              <a:rPr lang="fr-FR" dirty="0"/>
              <a:t>Moyens Technologiques</a:t>
            </a:r>
          </a:p>
        </p:txBody>
      </p:sp>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10</a:t>
            </a:fld>
            <a:endParaRPr lang="en-US" dirty="0"/>
          </a:p>
        </p:txBody>
      </p:sp>
      <p:pic>
        <p:nvPicPr>
          <p:cNvPr id="7" name="Image 6">
            <a:extLst>
              <a:ext uri="{FF2B5EF4-FFF2-40B4-BE49-F238E27FC236}">
                <a16:creationId xmlns:a16="http://schemas.microsoft.com/office/drawing/2014/main" id="{DF3D403B-132B-6584-2BE3-E22C42DE6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0486" y="2025882"/>
            <a:ext cx="1558290" cy="1333500"/>
          </a:xfrm>
          <a:prstGeom prst="rect">
            <a:avLst/>
          </a:prstGeom>
        </p:spPr>
      </p:pic>
      <p:pic>
        <p:nvPicPr>
          <p:cNvPr id="8" name="Image 7">
            <a:extLst>
              <a:ext uri="{FF2B5EF4-FFF2-40B4-BE49-F238E27FC236}">
                <a16:creationId xmlns:a16="http://schemas.microsoft.com/office/drawing/2014/main" id="{CEB15694-D6AB-A31D-539E-7A27EBCD7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7987" y="2388262"/>
            <a:ext cx="1524000" cy="2101215"/>
          </a:xfrm>
          <a:prstGeom prst="rect">
            <a:avLst/>
          </a:prstGeom>
        </p:spPr>
      </p:pic>
      <p:pic>
        <p:nvPicPr>
          <p:cNvPr id="9" name="Image 8">
            <a:extLst>
              <a:ext uri="{FF2B5EF4-FFF2-40B4-BE49-F238E27FC236}">
                <a16:creationId xmlns:a16="http://schemas.microsoft.com/office/drawing/2014/main" id="{74554E19-5DD7-DF7E-9892-953E4171A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304" y="5263882"/>
            <a:ext cx="3333750" cy="838200"/>
          </a:xfrm>
          <a:prstGeom prst="rect">
            <a:avLst/>
          </a:prstGeom>
        </p:spPr>
      </p:pic>
      <p:pic>
        <p:nvPicPr>
          <p:cNvPr id="10" name="Image 9">
            <a:extLst>
              <a:ext uri="{FF2B5EF4-FFF2-40B4-BE49-F238E27FC236}">
                <a16:creationId xmlns:a16="http://schemas.microsoft.com/office/drawing/2014/main" id="{BD5FC607-347F-F601-F316-70A809BF88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1929" y="3350750"/>
            <a:ext cx="1343025" cy="1343025"/>
          </a:xfrm>
          <a:prstGeom prst="rect">
            <a:avLst/>
          </a:prstGeom>
        </p:spPr>
      </p:pic>
      <p:pic>
        <p:nvPicPr>
          <p:cNvPr id="11" name="Image 10">
            <a:extLst>
              <a:ext uri="{FF2B5EF4-FFF2-40B4-BE49-F238E27FC236}">
                <a16:creationId xmlns:a16="http://schemas.microsoft.com/office/drawing/2014/main" id="{8E432E4B-AE1F-AF29-7097-F2B7C9BB61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9939" y="3312320"/>
            <a:ext cx="917575" cy="1295400"/>
          </a:xfrm>
          <a:prstGeom prst="rect">
            <a:avLst/>
          </a:prstGeom>
        </p:spPr>
      </p:pic>
      <p:pic>
        <p:nvPicPr>
          <p:cNvPr id="12" name="Image 11">
            <a:extLst>
              <a:ext uri="{FF2B5EF4-FFF2-40B4-BE49-F238E27FC236}">
                <a16:creationId xmlns:a16="http://schemas.microsoft.com/office/drawing/2014/main" id="{0EDCBB4C-E29E-0453-3B5A-3C17FD5EE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2016" y="3544419"/>
            <a:ext cx="2457450" cy="2457450"/>
          </a:xfrm>
          <a:prstGeom prst="rect">
            <a:avLst/>
          </a:prstGeom>
        </p:spPr>
      </p:pic>
      <p:pic>
        <p:nvPicPr>
          <p:cNvPr id="13" name="Image 12">
            <a:extLst>
              <a:ext uri="{FF2B5EF4-FFF2-40B4-BE49-F238E27FC236}">
                <a16:creationId xmlns:a16="http://schemas.microsoft.com/office/drawing/2014/main" id="{4A8AB373-F645-68C2-AFA4-F99B5849D0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658" y="4895529"/>
            <a:ext cx="1323975" cy="1323975"/>
          </a:xfrm>
          <a:prstGeom prst="rect">
            <a:avLst/>
          </a:prstGeom>
        </p:spPr>
      </p:pic>
      <p:pic>
        <p:nvPicPr>
          <p:cNvPr id="14" name="Image 13">
            <a:extLst>
              <a:ext uri="{FF2B5EF4-FFF2-40B4-BE49-F238E27FC236}">
                <a16:creationId xmlns:a16="http://schemas.microsoft.com/office/drawing/2014/main" id="{6E857840-02E3-AB66-34B5-A3F6E31C7F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4220" y="5095875"/>
            <a:ext cx="1571625" cy="1076325"/>
          </a:xfrm>
          <a:prstGeom prst="rect">
            <a:avLst/>
          </a:prstGeom>
        </p:spPr>
      </p:pic>
      <p:pic>
        <p:nvPicPr>
          <p:cNvPr id="15" name="Image 14">
            <a:extLst>
              <a:ext uri="{FF2B5EF4-FFF2-40B4-BE49-F238E27FC236}">
                <a16:creationId xmlns:a16="http://schemas.microsoft.com/office/drawing/2014/main" id="{E9AD3EFF-2B43-60F6-F469-F742354215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23304" y="1896824"/>
            <a:ext cx="2085975" cy="1172845"/>
          </a:xfrm>
          <a:prstGeom prst="rect">
            <a:avLst/>
          </a:prstGeom>
        </p:spPr>
      </p:pic>
      <p:pic>
        <p:nvPicPr>
          <p:cNvPr id="16" name="Image 15">
            <a:extLst>
              <a:ext uri="{FF2B5EF4-FFF2-40B4-BE49-F238E27FC236}">
                <a16:creationId xmlns:a16="http://schemas.microsoft.com/office/drawing/2014/main" id="{9C68738B-DD50-74A5-059D-42B6F6950D5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0991" y="1820255"/>
            <a:ext cx="2553335" cy="1000125"/>
          </a:xfrm>
          <a:prstGeom prst="rect">
            <a:avLst/>
          </a:prstGeom>
        </p:spPr>
      </p:pic>
      <p:pic>
        <p:nvPicPr>
          <p:cNvPr id="3" name="Image 2">
            <a:extLst>
              <a:ext uri="{FF2B5EF4-FFF2-40B4-BE49-F238E27FC236}">
                <a16:creationId xmlns:a16="http://schemas.microsoft.com/office/drawing/2014/main" id="{85236926-8959-8DB1-F46E-D59D420B76D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67461" y="3269655"/>
            <a:ext cx="1597660" cy="1647825"/>
          </a:xfrm>
          <a:prstGeom prst="rect">
            <a:avLst/>
          </a:prstGeom>
        </p:spPr>
      </p:pic>
    </p:spTree>
    <p:extLst>
      <p:ext uri="{BB962C8B-B14F-4D97-AF65-F5344CB8AC3E}">
        <p14:creationId xmlns:p14="http://schemas.microsoft.com/office/powerpoint/2010/main" val="324376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11</a:t>
            </a:fld>
            <a:endParaRPr lang="en-US" dirty="0"/>
          </a:p>
        </p:txBody>
      </p:sp>
      <p:pic>
        <p:nvPicPr>
          <p:cNvPr id="5" name="Image 4" descr="Une image contenant capture d’écran, texte, diagramme, cercle&#10;&#10;Description générée automatiquement"/>
          <p:cNvPicPr/>
          <p:nvPr/>
        </p:nvPicPr>
        <p:blipFill>
          <a:blip r:embed="rId3">
            <a:extLst>
              <a:ext uri="{28A0092B-C50C-407E-A947-70E740481C1C}">
                <a14:useLocalDpi xmlns:a14="http://schemas.microsoft.com/office/drawing/2010/main" val="0"/>
              </a:ext>
            </a:extLst>
          </a:blip>
          <a:stretch>
            <a:fillRect/>
          </a:stretch>
        </p:blipFill>
        <p:spPr>
          <a:xfrm>
            <a:off x="2960175" y="0"/>
            <a:ext cx="7410196" cy="6858000"/>
          </a:xfrm>
          <a:prstGeom prst="rect">
            <a:avLst/>
          </a:prstGeom>
        </p:spPr>
      </p:pic>
      <p:sp>
        <p:nvSpPr>
          <p:cNvPr id="6" name="ZoneTexte 5"/>
          <p:cNvSpPr txBox="1"/>
          <p:nvPr/>
        </p:nvSpPr>
        <p:spPr>
          <a:xfrm>
            <a:off x="182880" y="96819"/>
            <a:ext cx="4711849" cy="954107"/>
          </a:xfrm>
          <a:prstGeom prst="rect">
            <a:avLst/>
          </a:prstGeom>
          <a:noFill/>
        </p:spPr>
        <p:txBody>
          <a:bodyPr wrap="square" rtlCol="0">
            <a:spAutoFit/>
          </a:bodyPr>
          <a:lstStyle/>
          <a:p>
            <a:r>
              <a:rPr lang="fr-FR" sz="2800" u="sng" dirty="0"/>
              <a:t>Schéma du fonctionnement de l’application : </a:t>
            </a:r>
          </a:p>
        </p:txBody>
      </p:sp>
    </p:spTree>
    <p:extLst>
      <p:ext uri="{BB962C8B-B14F-4D97-AF65-F5344CB8AC3E}">
        <p14:creationId xmlns:p14="http://schemas.microsoft.com/office/powerpoint/2010/main" val="1688060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Présentation du projet </a:t>
            </a:r>
            <a:r>
              <a:rPr lang="fr-FR" dirty="0" err="1"/>
              <a:t>repotech</a:t>
            </a:r>
            <a:endParaRPr lang="fr-FR" dirty="0"/>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12</a:t>
            </a:fld>
            <a:endParaRPr lang="en-US" dirty="0"/>
          </a:p>
        </p:txBody>
      </p:sp>
    </p:spTree>
    <p:extLst>
      <p:ext uri="{BB962C8B-B14F-4D97-AF65-F5344CB8AC3E}">
        <p14:creationId xmlns:p14="http://schemas.microsoft.com/office/powerpoint/2010/main" val="512589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Repotech</a:t>
            </a:r>
            <a:r>
              <a:rPr lang="fr-FR" dirty="0"/>
              <a:t> Project / Projet </a:t>
            </a:r>
            <a:r>
              <a:rPr lang="fr-FR" dirty="0" err="1"/>
              <a:t>Repotech</a:t>
            </a:r>
            <a:endParaRPr lang="fr-FR" dirty="0"/>
          </a:p>
        </p:txBody>
      </p:sp>
      <p:sp>
        <p:nvSpPr>
          <p:cNvPr id="3" name="Espace réservé du contenu 2"/>
          <p:cNvSpPr>
            <a:spLocks noGrp="1"/>
          </p:cNvSpPr>
          <p:nvPr>
            <p:ph idx="1"/>
          </p:nvPr>
        </p:nvSpPr>
        <p:spPr>
          <a:xfrm>
            <a:off x="657224" y="2067195"/>
            <a:ext cx="4422469" cy="3766185"/>
          </a:xfrm>
        </p:spPr>
        <p:txBody>
          <a:bodyPr/>
          <a:lstStyle/>
          <a:p>
            <a:r>
              <a:rPr lang="en-US" dirty="0"/>
              <a:t>Project management application</a:t>
            </a:r>
          </a:p>
          <a:p>
            <a:r>
              <a:rPr lang="en-US" dirty="0"/>
              <a:t>2 interfaces</a:t>
            </a:r>
          </a:p>
          <a:p>
            <a:r>
              <a:rPr lang="en-US" dirty="0"/>
              <a:t>Need an account</a:t>
            </a:r>
          </a:p>
          <a:p>
            <a:r>
              <a:rPr lang="en-US" dirty="0"/>
              <a:t>3 types of users</a:t>
            </a:r>
          </a:p>
          <a:p>
            <a:r>
              <a:rPr lang="en-US" dirty="0"/>
              <a:t>2 types of admins</a:t>
            </a:r>
          </a:p>
          <a:p>
            <a:r>
              <a:rPr lang="en-US" dirty="0"/>
              <a:t>Feasibilities requests</a:t>
            </a:r>
          </a:p>
          <a:p>
            <a:r>
              <a:rPr lang="en-US" dirty="0"/>
              <a:t>Project requests</a:t>
            </a:r>
          </a:p>
          <a:p>
            <a:endParaRPr lang="fr-FR" dirty="0"/>
          </a:p>
        </p:txBody>
      </p:sp>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13</a:t>
            </a:fld>
            <a:endParaRPr lang="en-US" dirty="0"/>
          </a:p>
        </p:txBody>
      </p:sp>
      <p:sp>
        <p:nvSpPr>
          <p:cNvPr id="5" name="Espace réservé du contenu 2"/>
          <p:cNvSpPr txBox="1">
            <a:spLocks/>
          </p:cNvSpPr>
          <p:nvPr/>
        </p:nvSpPr>
        <p:spPr>
          <a:xfrm>
            <a:off x="6043611" y="2092674"/>
            <a:ext cx="4422469" cy="376618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Application de </a:t>
            </a:r>
            <a:r>
              <a:rPr lang="en-US" dirty="0" err="1"/>
              <a:t>gestion</a:t>
            </a:r>
            <a:r>
              <a:rPr lang="en-US" dirty="0"/>
              <a:t> de </a:t>
            </a:r>
            <a:r>
              <a:rPr lang="en-US" dirty="0" err="1"/>
              <a:t>projet</a:t>
            </a:r>
            <a:endParaRPr lang="en-US" dirty="0"/>
          </a:p>
          <a:p>
            <a:r>
              <a:rPr lang="en-US" dirty="0"/>
              <a:t>2 interfaces</a:t>
            </a:r>
          </a:p>
          <a:p>
            <a:r>
              <a:rPr lang="en-US" dirty="0" err="1"/>
              <a:t>Besoin</a:t>
            </a:r>
            <a:r>
              <a:rPr lang="en-US" dirty="0"/>
              <a:t> d’un </a:t>
            </a:r>
            <a:r>
              <a:rPr lang="en-US" dirty="0" err="1"/>
              <a:t>compte</a:t>
            </a:r>
            <a:endParaRPr lang="en-US" dirty="0"/>
          </a:p>
          <a:p>
            <a:r>
              <a:rPr lang="en-US" dirty="0"/>
              <a:t>3 types </a:t>
            </a:r>
            <a:r>
              <a:rPr lang="en-US" dirty="0" err="1"/>
              <a:t>d’utilisateurs</a:t>
            </a:r>
            <a:endParaRPr lang="en-US" dirty="0"/>
          </a:p>
          <a:p>
            <a:r>
              <a:rPr lang="en-US" dirty="0"/>
              <a:t>2 types </a:t>
            </a:r>
            <a:r>
              <a:rPr lang="en-US" dirty="0" err="1"/>
              <a:t>d’admins</a:t>
            </a:r>
            <a:endParaRPr lang="en-US" dirty="0"/>
          </a:p>
          <a:p>
            <a:r>
              <a:rPr lang="en-US" dirty="0" err="1"/>
              <a:t>Demandes</a:t>
            </a:r>
            <a:r>
              <a:rPr lang="en-US" dirty="0"/>
              <a:t> de </a:t>
            </a:r>
            <a:r>
              <a:rPr lang="en-US" dirty="0" err="1"/>
              <a:t>faisabilités</a:t>
            </a:r>
            <a:endParaRPr lang="en-US" dirty="0"/>
          </a:p>
          <a:p>
            <a:r>
              <a:rPr lang="en-US" dirty="0" err="1"/>
              <a:t>Demandes</a:t>
            </a:r>
            <a:r>
              <a:rPr lang="en-US" dirty="0"/>
              <a:t> de </a:t>
            </a:r>
            <a:r>
              <a:rPr lang="en-US" dirty="0" err="1"/>
              <a:t>projet</a:t>
            </a:r>
            <a:endParaRPr lang="en-US" dirty="0"/>
          </a:p>
          <a:p>
            <a:endParaRPr lang="fr-FR" dirty="0"/>
          </a:p>
        </p:txBody>
      </p:sp>
    </p:spTree>
    <p:extLst>
      <p:ext uri="{BB962C8B-B14F-4D97-AF65-F5344CB8AC3E}">
        <p14:creationId xmlns:p14="http://schemas.microsoft.com/office/powerpoint/2010/main" val="348006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anim calcmode="lin" valueType="num">
                                      <p:cBhvr additive="base">
                                        <p:cTn id="6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 calcmode="lin" valueType="num">
                                      <p:cBhvr additive="base">
                                        <p:cTn id="6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xEl>
                                              <p:pRg st="4" end="4"/>
                                            </p:txEl>
                                          </p:spTgt>
                                        </p:tgtEl>
                                        <p:attrNameLst>
                                          <p:attrName>style.visibility</p:attrName>
                                        </p:attrNameLst>
                                      </p:cBhvr>
                                      <p:to>
                                        <p:strVal val="visible"/>
                                      </p:to>
                                    </p:set>
                                    <p:anim calcmode="lin" valueType="num">
                                      <p:cBhvr additive="base">
                                        <p:cTn id="7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xEl>
                                              <p:pRg st="5" end="5"/>
                                            </p:txEl>
                                          </p:spTgt>
                                        </p:tgtEl>
                                        <p:attrNameLst>
                                          <p:attrName>style.visibility</p:attrName>
                                        </p:attrNameLst>
                                      </p:cBhvr>
                                      <p:to>
                                        <p:strVal val="visible"/>
                                      </p:to>
                                    </p:set>
                                    <p:anim calcmode="lin" valueType="num">
                                      <p:cBhvr additive="base">
                                        <p:cTn id="7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5">
                                            <p:txEl>
                                              <p:pRg st="6" end="6"/>
                                            </p:txEl>
                                          </p:spTgt>
                                        </p:tgtEl>
                                        <p:attrNameLst>
                                          <p:attrName>style.visibility</p:attrName>
                                        </p:attrNameLst>
                                      </p:cBhvr>
                                      <p:to>
                                        <p:strVal val="visible"/>
                                      </p:to>
                                    </p:set>
                                    <p:anim calcmode="lin" valueType="num">
                                      <p:cBhvr additive="base">
                                        <p:cTn id="8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Plus d’informations sur </a:t>
            </a:r>
            <a:r>
              <a:rPr lang="fr-FR" dirty="0" err="1"/>
              <a:t>Repotech</a:t>
            </a:r>
            <a:endParaRPr lang="fr-FR" dirty="0"/>
          </a:p>
        </p:txBody>
      </p:sp>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14</a:t>
            </a:fld>
            <a:endParaRPr lang="en-US" dirty="0"/>
          </a:p>
        </p:txBody>
      </p:sp>
      <p:pic>
        <p:nvPicPr>
          <p:cNvPr id="5" name="Image 4" descr="Une image contenant texte, capture d’écran, Police, logo&#10;&#10;Description générée automatiquement">
            <a:extLst>
              <a:ext uri="{FF2B5EF4-FFF2-40B4-BE49-F238E27FC236}">
                <a16:creationId xmlns:a16="http://schemas.microsoft.com/office/drawing/2014/main" id="{6ACB43AB-B92C-6357-50CD-4DAD594AD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224" y="2091572"/>
            <a:ext cx="10923633" cy="2608697"/>
          </a:xfrm>
          <a:prstGeom prst="rect">
            <a:avLst/>
          </a:prstGeom>
        </p:spPr>
      </p:pic>
    </p:spTree>
    <p:extLst>
      <p:ext uri="{BB962C8B-B14F-4D97-AF65-F5344CB8AC3E}">
        <p14:creationId xmlns:p14="http://schemas.microsoft.com/office/powerpoint/2010/main" val="190626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Tâches effectuées</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15</a:t>
            </a:fld>
            <a:endParaRPr lang="en-US" dirty="0"/>
          </a:p>
        </p:txBody>
      </p:sp>
    </p:spTree>
    <p:extLst>
      <p:ext uri="{BB962C8B-B14F-4D97-AF65-F5344CB8AC3E}">
        <p14:creationId xmlns:p14="http://schemas.microsoft.com/office/powerpoint/2010/main" val="236175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a:xfrm>
            <a:off x="359229" y="1301360"/>
            <a:ext cx="10018767" cy="2852737"/>
          </a:xfrm>
        </p:spPr>
        <p:txBody>
          <a:bodyPr/>
          <a:lstStyle/>
          <a:p>
            <a:r>
              <a:rPr lang="fr-FR" dirty="0"/>
              <a:t>Duplication de projet</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16</a:t>
            </a:fld>
            <a:endParaRPr lang="en-US" dirty="0"/>
          </a:p>
        </p:txBody>
      </p:sp>
    </p:spTree>
    <p:extLst>
      <p:ext uri="{BB962C8B-B14F-4D97-AF65-F5344CB8AC3E}">
        <p14:creationId xmlns:p14="http://schemas.microsoft.com/office/powerpoint/2010/main" val="366051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pPr/>
              <a:t>17</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04941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889" y="6049412"/>
            <a:ext cx="3391074" cy="774740"/>
          </a:xfrm>
          <a:prstGeom prst="rect">
            <a:avLst/>
          </a:prstGeom>
        </p:spPr>
      </p:pic>
      <p:pic>
        <p:nvPicPr>
          <p:cNvPr id="2" name="Image 1">
            <a:extLst>
              <a:ext uri="{FF2B5EF4-FFF2-40B4-BE49-F238E27FC236}">
                <a16:creationId xmlns:a16="http://schemas.microsoft.com/office/drawing/2014/main" id="{718BFBEA-8298-9B4B-E5A6-3A583194D829}"/>
              </a:ext>
            </a:extLst>
          </p:cNvPr>
          <p:cNvPicPr>
            <a:picLocks noChangeAspect="1"/>
          </p:cNvPicPr>
          <p:nvPr/>
        </p:nvPicPr>
        <p:blipFill rotWithShape="1">
          <a:blip r:embed="rId3">
            <a:extLst>
              <a:ext uri="{28A0092B-C50C-407E-A947-70E740481C1C}">
                <a14:useLocalDpi xmlns:a14="http://schemas.microsoft.com/office/drawing/2010/main" val="0"/>
              </a:ext>
            </a:extLst>
          </a:blip>
          <a:srcRect l="44068" t="21891" r="38708" b="35369"/>
          <a:stretch/>
        </p:blipFill>
        <p:spPr>
          <a:xfrm>
            <a:off x="3294992" y="293747"/>
            <a:ext cx="4436219" cy="5461918"/>
          </a:xfrm>
          <a:prstGeom prst="rect">
            <a:avLst/>
          </a:prstGeom>
        </p:spPr>
      </p:pic>
    </p:spTree>
    <p:extLst>
      <p:ext uri="{BB962C8B-B14F-4D97-AF65-F5344CB8AC3E}">
        <p14:creationId xmlns:p14="http://schemas.microsoft.com/office/powerpoint/2010/main" val="235721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18</a:t>
            </a:fld>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09850" cy="5876412"/>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1424745" cy="5832961"/>
          </a:xfrm>
          <a:prstGeom prst="rect">
            <a:avLst/>
          </a:prstGeom>
        </p:spPr>
      </p:pic>
    </p:spTree>
    <p:extLst>
      <p:ext uri="{BB962C8B-B14F-4D97-AF65-F5344CB8AC3E}">
        <p14:creationId xmlns:p14="http://schemas.microsoft.com/office/powerpoint/2010/main" val="32007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19</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509850" cy="5876412"/>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34" y="2045730"/>
            <a:ext cx="8125781" cy="1784952"/>
          </a:xfrm>
          <a:prstGeom prst="rect">
            <a:avLst/>
          </a:prstGeom>
        </p:spPr>
      </p:pic>
    </p:spTree>
    <p:extLst>
      <p:ext uri="{BB962C8B-B14F-4D97-AF65-F5344CB8AC3E}">
        <p14:creationId xmlns:p14="http://schemas.microsoft.com/office/powerpoint/2010/main" val="37610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Sommaire</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2</a:t>
            </a:fld>
            <a:endParaRPr lang="en-US" dirty="0"/>
          </a:p>
        </p:txBody>
      </p:sp>
    </p:spTree>
    <p:extLst>
      <p:ext uri="{BB962C8B-B14F-4D97-AF65-F5344CB8AC3E}">
        <p14:creationId xmlns:p14="http://schemas.microsoft.com/office/powerpoint/2010/main" val="3396819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20</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258097" cy="5873369"/>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0258096" cy="6880815"/>
          </a:xfrm>
          <a:prstGeom prst="rect">
            <a:avLst/>
          </a:prstGeom>
        </p:spPr>
      </p:pic>
    </p:spTree>
    <p:extLst>
      <p:ext uri="{BB962C8B-B14F-4D97-AF65-F5344CB8AC3E}">
        <p14:creationId xmlns:p14="http://schemas.microsoft.com/office/powerpoint/2010/main" val="310026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Tests unitaires</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21</a:t>
            </a:fld>
            <a:endParaRPr lang="en-US" dirty="0"/>
          </a:p>
        </p:txBody>
      </p:sp>
    </p:spTree>
    <p:extLst>
      <p:ext uri="{BB962C8B-B14F-4D97-AF65-F5344CB8AC3E}">
        <p14:creationId xmlns:p14="http://schemas.microsoft.com/office/powerpoint/2010/main" val="26219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Différence tests manuels / tests automatisés</a:t>
            </a:r>
          </a:p>
        </p:txBody>
      </p:sp>
      <p:sp>
        <p:nvSpPr>
          <p:cNvPr id="3" name="Espace réservé du contenu 2"/>
          <p:cNvSpPr>
            <a:spLocks noGrp="1"/>
          </p:cNvSpPr>
          <p:nvPr>
            <p:ph idx="1"/>
          </p:nvPr>
        </p:nvSpPr>
        <p:spPr>
          <a:xfrm>
            <a:off x="1371599" y="2285999"/>
            <a:ext cx="10014857" cy="4082143"/>
          </a:xfrm>
        </p:spPr>
        <p:txBody>
          <a:bodyPr>
            <a:normAutofit/>
          </a:bodyPr>
          <a:lstStyle/>
          <a:p>
            <a:r>
              <a:rPr lang="fr-FR" sz="2800" dirty="0"/>
              <a:t>Tests manuels</a:t>
            </a:r>
          </a:p>
          <a:p>
            <a:pPr lvl="1"/>
            <a:r>
              <a:rPr lang="fr-FR" sz="2800" dirty="0"/>
              <a:t>Effectués en personne</a:t>
            </a:r>
          </a:p>
          <a:p>
            <a:pPr lvl="1"/>
            <a:r>
              <a:rPr lang="fr-FR" sz="2800" dirty="0"/>
              <a:t>En interagissant avec l’application</a:t>
            </a:r>
          </a:p>
          <a:p>
            <a:pPr lvl="1"/>
            <a:r>
              <a:rPr lang="fr-FR" sz="2800" dirty="0"/>
              <a:t>Très coûteuse</a:t>
            </a:r>
          </a:p>
          <a:p>
            <a:pPr lvl="1"/>
            <a:r>
              <a:rPr lang="fr-FR" sz="2800" dirty="0"/>
              <a:t>Sujet à erreur humaine</a:t>
            </a:r>
          </a:p>
          <a:p>
            <a:r>
              <a:rPr lang="fr-FR" sz="2800" dirty="0"/>
              <a:t>Tests automatiques</a:t>
            </a:r>
          </a:p>
          <a:p>
            <a:pPr lvl="1"/>
            <a:r>
              <a:rPr lang="fr-FR" sz="2800" dirty="0"/>
              <a:t>Effectués par exécution d’un script</a:t>
            </a:r>
          </a:p>
          <a:p>
            <a:pPr lvl="1"/>
            <a:r>
              <a:rPr lang="fr-FR" sz="2800" dirty="0"/>
              <a:t>Robuste et fiable</a:t>
            </a:r>
          </a:p>
          <a:p>
            <a:pPr lvl="1"/>
            <a:r>
              <a:rPr lang="fr-FR" sz="2800" dirty="0"/>
              <a:t>Elément clé de l’intégration continue</a:t>
            </a:r>
          </a:p>
          <a:p>
            <a:pPr lvl="1"/>
            <a:endParaRPr lang="fr-FR" dirty="0"/>
          </a:p>
        </p:txBody>
      </p:sp>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5563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de </a:t>
            </a:r>
            <a:r>
              <a:rPr lang="fr-FR" dirty="0" err="1"/>
              <a:t>PyTest</a:t>
            </a:r>
            <a:endParaRPr lang="fr-FR" dirty="0"/>
          </a:p>
        </p:txBody>
      </p:sp>
      <p:sp>
        <p:nvSpPr>
          <p:cNvPr id="3" name="Espace réservé du contenu 2"/>
          <p:cNvSpPr>
            <a:spLocks noGrp="1"/>
          </p:cNvSpPr>
          <p:nvPr>
            <p:ph idx="1"/>
          </p:nvPr>
        </p:nvSpPr>
        <p:spPr/>
        <p:txBody>
          <a:bodyPr>
            <a:normAutofit/>
          </a:bodyPr>
          <a:lstStyle/>
          <a:p>
            <a:r>
              <a:rPr lang="fr-FR" sz="2800" dirty="0"/>
              <a:t>Framework Python</a:t>
            </a:r>
          </a:p>
          <a:p>
            <a:pPr marL="530352" lvl="1" indent="0">
              <a:buNone/>
            </a:pPr>
            <a:r>
              <a:rPr lang="fr-FR" sz="2800" dirty="0"/>
              <a:t>Ecrire et exécuter différents types de tests</a:t>
            </a:r>
          </a:p>
        </p:txBody>
      </p:sp>
      <p:pic>
        <p:nvPicPr>
          <p:cNvPr id="5" name="Graphique 4">
            <a:extLst>
              <a:ext uri="{FF2B5EF4-FFF2-40B4-BE49-F238E27FC236}">
                <a16:creationId xmlns:a16="http://schemas.microsoft.com/office/drawing/2014/main" id="{5638C9EA-203A-2A74-5470-696DF4CED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7714" y="794657"/>
            <a:ext cx="4256314" cy="4256314"/>
          </a:xfrm>
          <a:prstGeom prst="rect">
            <a:avLst/>
          </a:prstGeom>
        </p:spPr>
      </p:pic>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121204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69A649F-59E3-3BB4-D91C-39E63C111154}"/>
              </a:ext>
            </a:extLst>
          </p:cNvPr>
          <p:cNvPicPr>
            <a:picLocks noChangeAspect="1"/>
          </p:cNvPicPr>
          <p:nvPr/>
        </p:nvPicPr>
        <p:blipFill>
          <a:blip r:embed="rId3"/>
          <a:stretch>
            <a:fillRect/>
          </a:stretch>
        </p:blipFill>
        <p:spPr>
          <a:xfrm>
            <a:off x="2002221" y="505604"/>
            <a:ext cx="6423670" cy="6352395"/>
          </a:xfrm>
          <a:prstGeom prst="rect">
            <a:avLst/>
          </a:prstGeom>
        </p:spPr>
      </p:pic>
      <p:sp>
        <p:nvSpPr>
          <p:cNvPr id="2" name="Titre 1"/>
          <p:cNvSpPr>
            <a:spLocks noGrp="1"/>
          </p:cNvSpPr>
          <p:nvPr>
            <p:ph type="title"/>
          </p:nvPr>
        </p:nvSpPr>
        <p:spPr>
          <a:xfrm>
            <a:off x="942922" y="0"/>
            <a:ext cx="9601200" cy="584435"/>
          </a:xfrm>
        </p:spPr>
        <p:txBody>
          <a:bodyPr>
            <a:normAutofit fontScale="90000"/>
          </a:bodyPr>
          <a:lstStyle/>
          <a:p>
            <a:r>
              <a:rPr lang="fr-FR" dirty="0"/>
              <a:t>Présentation de tests unitaires </a:t>
            </a:r>
            <a:r>
              <a:rPr lang="fr-FR" dirty="0" err="1"/>
              <a:t>PyTest</a:t>
            </a:r>
            <a:endParaRPr lang="fr-FR" dirty="0"/>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68211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897AD45-2C2F-CEA3-C1E5-D2340761B314}"/>
              </a:ext>
            </a:extLst>
          </p:cNvPr>
          <p:cNvPicPr>
            <a:picLocks noChangeAspect="1"/>
          </p:cNvPicPr>
          <p:nvPr/>
        </p:nvPicPr>
        <p:blipFill>
          <a:blip r:embed="rId3"/>
          <a:stretch>
            <a:fillRect/>
          </a:stretch>
        </p:blipFill>
        <p:spPr>
          <a:xfrm>
            <a:off x="582945" y="597076"/>
            <a:ext cx="8110429" cy="6260923"/>
          </a:xfrm>
          <a:prstGeom prst="rect">
            <a:avLst/>
          </a:prstGeom>
        </p:spPr>
      </p:pic>
      <p:sp>
        <p:nvSpPr>
          <p:cNvPr id="2" name="Titre 1">
            <a:extLst>
              <a:ext uri="{FF2B5EF4-FFF2-40B4-BE49-F238E27FC236}">
                <a16:creationId xmlns:a16="http://schemas.microsoft.com/office/drawing/2014/main" id="{2D9673B6-B154-7C9A-34B7-BD2ABB9A5670}"/>
              </a:ext>
            </a:extLst>
          </p:cNvPr>
          <p:cNvSpPr>
            <a:spLocks noGrp="1"/>
          </p:cNvSpPr>
          <p:nvPr>
            <p:ph type="title"/>
          </p:nvPr>
        </p:nvSpPr>
        <p:spPr>
          <a:xfrm>
            <a:off x="942922" y="-377196"/>
            <a:ext cx="9601200" cy="1485900"/>
          </a:xfrm>
        </p:spPr>
        <p:txBody>
          <a:bodyPr/>
          <a:lstStyle/>
          <a:p>
            <a:r>
              <a:rPr lang="fr-FR" dirty="0"/>
              <a:t>Fichier de configuration </a:t>
            </a:r>
            <a:r>
              <a:rPr lang="fr-FR" dirty="0" err="1"/>
              <a:t>PyTest</a:t>
            </a:r>
            <a:endParaRPr lang="fr-FR" dirty="0"/>
          </a:p>
        </p:txBody>
      </p:sp>
      <p:sp>
        <p:nvSpPr>
          <p:cNvPr id="3" name="Espace réservé du numéro de diapositive 2"/>
          <p:cNvSpPr>
            <a:spLocks noGrp="1"/>
          </p:cNvSpPr>
          <p:nvPr>
            <p:ph type="sldNum" sz="quarter" idx="12"/>
          </p:nvPr>
        </p:nvSpPr>
        <p:spPr>
          <a:xfrm>
            <a:off x="9172715" y="5811865"/>
            <a:ext cx="2926080" cy="1397039"/>
          </a:xfrm>
        </p:spPr>
        <p:txBody>
          <a:bodyPr/>
          <a:lstStyle/>
          <a:p>
            <a:fld id="{69E57DC2-970A-4B3E-BB1C-7A09969E49DF}" type="slidenum">
              <a:rPr lang="en-US" smtClean="0"/>
              <a:t>25</a:t>
            </a:fld>
            <a:endParaRPr lang="en-US" dirty="0"/>
          </a:p>
        </p:txBody>
      </p:sp>
      <p:pic>
        <p:nvPicPr>
          <p:cNvPr id="4" name="Image 3">
            <a:extLst>
              <a:ext uri="{FF2B5EF4-FFF2-40B4-BE49-F238E27FC236}">
                <a16:creationId xmlns:a16="http://schemas.microsoft.com/office/drawing/2014/main" id="{D341108C-4FBF-D628-470C-87C5A1CE9E36}"/>
              </a:ext>
            </a:extLst>
          </p:cNvPr>
          <p:cNvPicPr>
            <a:picLocks noChangeAspect="1"/>
          </p:cNvPicPr>
          <p:nvPr/>
        </p:nvPicPr>
        <p:blipFill rotWithShape="1">
          <a:blip r:embed="rId3"/>
          <a:srcRect t="79855"/>
          <a:stretch/>
        </p:blipFill>
        <p:spPr>
          <a:xfrm>
            <a:off x="0" y="1237275"/>
            <a:ext cx="11914240" cy="1852766"/>
          </a:xfrm>
          <a:prstGeom prst="rect">
            <a:avLst/>
          </a:prstGeom>
        </p:spPr>
      </p:pic>
    </p:spTree>
    <p:extLst>
      <p:ext uri="{BB962C8B-B14F-4D97-AF65-F5344CB8AC3E}">
        <p14:creationId xmlns:p14="http://schemas.microsoft.com/office/powerpoint/2010/main" val="34518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B258FA1-20CE-D754-782F-FEA6A3AC845D}"/>
              </a:ext>
            </a:extLst>
          </p:cNvPr>
          <p:cNvPicPr>
            <a:picLocks noChangeAspect="1"/>
          </p:cNvPicPr>
          <p:nvPr/>
        </p:nvPicPr>
        <p:blipFill>
          <a:blip r:embed="rId2"/>
          <a:stretch>
            <a:fillRect/>
          </a:stretch>
        </p:blipFill>
        <p:spPr>
          <a:xfrm>
            <a:off x="321776" y="108857"/>
            <a:ext cx="10812057" cy="6335486"/>
          </a:xfrm>
          <a:prstGeom prst="rect">
            <a:avLst/>
          </a:prstGeom>
        </p:spPr>
      </p:pic>
      <p:sp>
        <p:nvSpPr>
          <p:cNvPr id="2" name="Espace réservé du numéro de diapositive 1"/>
          <p:cNvSpPr>
            <a:spLocks noGrp="1"/>
          </p:cNvSpPr>
          <p:nvPr>
            <p:ph type="sldNum" sz="quarter" idx="12"/>
          </p:nvPr>
        </p:nvSpPr>
        <p:spPr>
          <a:xfrm>
            <a:off x="9301811" y="5822622"/>
            <a:ext cx="2926080" cy="1397039"/>
          </a:xfrm>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15139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Exécution des tests</a:t>
            </a: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b="55714"/>
          <a:stretch/>
        </p:blipFill>
        <p:spPr>
          <a:xfrm>
            <a:off x="899969" y="108857"/>
            <a:ext cx="10958119" cy="3037114"/>
          </a:xfrm>
          <a:prstGeom prst="rect">
            <a:avLst/>
          </a:prstGeom>
        </p:spPr>
      </p:pic>
      <p:sp>
        <p:nvSpPr>
          <p:cNvPr id="3" name="ZoneTexte 2">
            <a:extLst>
              <a:ext uri="{FF2B5EF4-FFF2-40B4-BE49-F238E27FC236}">
                <a16:creationId xmlns:a16="http://schemas.microsoft.com/office/drawing/2014/main" id="{EC6ED8E7-ACE7-00AE-9957-43C50A1B475D}"/>
              </a:ext>
            </a:extLst>
          </p:cNvPr>
          <p:cNvSpPr txBox="1"/>
          <p:nvPr/>
        </p:nvSpPr>
        <p:spPr>
          <a:xfrm>
            <a:off x="1164771" y="3635829"/>
            <a:ext cx="7445829" cy="523220"/>
          </a:xfrm>
          <a:prstGeom prst="rect">
            <a:avLst/>
          </a:prstGeom>
          <a:noFill/>
        </p:spPr>
        <p:txBody>
          <a:bodyPr wrap="square" rtlCol="0">
            <a:spAutoFit/>
          </a:bodyPr>
          <a:lstStyle/>
          <a:p>
            <a:r>
              <a:rPr lang="en-US" sz="2800" dirty="0" err="1"/>
              <a:t>Pytest</a:t>
            </a:r>
            <a:r>
              <a:rPr lang="en-US" sz="2800" dirty="0"/>
              <a:t> –v –s test_auth.py</a:t>
            </a:r>
            <a:endParaRPr lang="fr-FR" sz="2800" dirty="0"/>
          </a:p>
        </p:txBody>
      </p:sp>
      <p:sp>
        <p:nvSpPr>
          <p:cNvPr id="5" name="Espace réservé du numéro de diapositive 4"/>
          <p:cNvSpPr>
            <a:spLocks noGrp="1"/>
          </p:cNvSpPr>
          <p:nvPr>
            <p:ph type="sldNum" sz="quarter" idx="12"/>
          </p:nvPr>
        </p:nvSpPr>
        <p:spPr>
          <a:xfrm>
            <a:off x="8763926" y="5833380"/>
            <a:ext cx="2926080" cy="1397039"/>
          </a:xfrm>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19169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30" y="-11436"/>
            <a:ext cx="10942013" cy="6847920"/>
          </a:xfrm>
          <a:prstGeom prst="rect">
            <a:avLst/>
          </a:prstGeom>
        </p:spPr>
      </p:pic>
      <p:sp>
        <p:nvSpPr>
          <p:cNvPr id="2" name="ZoneTexte 1">
            <a:extLst>
              <a:ext uri="{FF2B5EF4-FFF2-40B4-BE49-F238E27FC236}">
                <a16:creationId xmlns:a16="http://schemas.microsoft.com/office/drawing/2014/main" id="{F9C3254E-CC9C-4F58-E266-117056A3479C}"/>
              </a:ext>
            </a:extLst>
          </p:cNvPr>
          <p:cNvSpPr txBox="1"/>
          <p:nvPr/>
        </p:nvSpPr>
        <p:spPr>
          <a:xfrm>
            <a:off x="772886" y="914400"/>
            <a:ext cx="7881257" cy="584775"/>
          </a:xfrm>
          <a:prstGeom prst="rect">
            <a:avLst/>
          </a:prstGeom>
          <a:noFill/>
        </p:spPr>
        <p:txBody>
          <a:bodyPr wrap="square" rtlCol="0">
            <a:spAutoFit/>
          </a:bodyPr>
          <a:lstStyle/>
          <a:p>
            <a:r>
              <a:rPr lang="en-US" sz="3200" dirty="0"/>
              <a:t>1 test </a:t>
            </a:r>
            <a:r>
              <a:rPr lang="en-US" sz="3200" dirty="0" err="1"/>
              <a:t>réussi</a:t>
            </a:r>
            <a:r>
              <a:rPr lang="en-US" sz="3200" dirty="0"/>
              <a:t>, 2 </a:t>
            </a:r>
            <a:r>
              <a:rPr lang="en-US" sz="3200" dirty="0" err="1"/>
              <a:t>alertes</a:t>
            </a:r>
            <a:endParaRPr lang="fr-FR" sz="3200" dirty="0"/>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04522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312567" y="5811864"/>
            <a:ext cx="2926080" cy="1397039"/>
          </a:xfrm>
        </p:spPr>
        <p:txBody>
          <a:bodyPr/>
          <a:lstStyle/>
          <a:p>
            <a:fld id="{69E57DC2-970A-4B3E-BB1C-7A09969E49DF}" type="slidenum">
              <a:rPr lang="en-US" smtClean="0"/>
              <a:t>29</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0757647" cy="6468205"/>
          </a:xfrm>
          <a:prstGeom prst="rect">
            <a:avLst/>
          </a:prstGeom>
        </p:spPr>
      </p:pic>
      <p:sp>
        <p:nvSpPr>
          <p:cNvPr id="6" name="ZoneTexte 5">
            <a:extLst>
              <a:ext uri="{FF2B5EF4-FFF2-40B4-BE49-F238E27FC236}">
                <a16:creationId xmlns:a16="http://schemas.microsoft.com/office/drawing/2014/main" id="{F9C3254E-CC9C-4F58-E266-117056A3479C}"/>
              </a:ext>
            </a:extLst>
          </p:cNvPr>
          <p:cNvSpPr txBox="1"/>
          <p:nvPr/>
        </p:nvSpPr>
        <p:spPr>
          <a:xfrm>
            <a:off x="772886" y="914400"/>
            <a:ext cx="7881257" cy="584775"/>
          </a:xfrm>
          <a:prstGeom prst="rect">
            <a:avLst/>
          </a:prstGeom>
          <a:noFill/>
        </p:spPr>
        <p:txBody>
          <a:bodyPr wrap="square" rtlCol="0">
            <a:spAutoFit/>
          </a:bodyPr>
          <a:lstStyle/>
          <a:p>
            <a:r>
              <a:rPr lang="en-US" sz="3200" dirty="0"/>
              <a:t>5 tests </a:t>
            </a:r>
            <a:r>
              <a:rPr lang="en-US" sz="3200" dirty="0" err="1"/>
              <a:t>réussi</a:t>
            </a:r>
            <a:r>
              <a:rPr lang="en-US" sz="3200" dirty="0"/>
              <a:t> </a:t>
            </a:r>
            <a:r>
              <a:rPr lang="en-US" sz="3200" dirty="0" err="1"/>
              <a:t>en</a:t>
            </a:r>
            <a:r>
              <a:rPr lang="en-US" sz="3200" dirty="0"/>
              <a:t> </a:t>
            </a:r>
            <a:r>
              <a:rPr lang="en-US" sz="3200" dirty="0" err="1"/>
              <a:t>série</a:t>
            </a:r>
            <a:r>
              <a:rPr lang="en-US" sz="3200" dirty="0"/>
              <a:t>, 2 </a:t>
            </a:r>
            <a:r>
              <a:rPr lang="en-US" sz="3200" dirty="0" err="1"/>
              <a:t>alertes</a:t>
            </a:r>
            <a:endParaRPr lang="fr-FR" sz="3200" dirty="0"/>
          </a:p>
        </p:txBody>
      </p:sp>
    </p:spTree>
    <p:extLst>
      <p:ext uri="{BB962C8B-B14F-4D97-AF65-F5344CB8AC3E}">
        <p14:creationId xmlns:p14="http://schemas.microsoft.com/office/powerpoint/2010/main" val="245087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2F7057-F91F-D36C-212C-E8C37E1777CE}"/>
              </a:ext>
            </a:extLst>
          </p:cNvPr>
          <p:cNvSpPr>
            <a:spLocks noGrp="1"/>
          </p:cNvSpPr>
          <p:nvPr>
            <p:ph idx="1"/>
          </p:nvPr>
        </p:nvSpPr>
        <p:spPr>
          <a:xfrm>
            <a:off x="418527" y="199241"/>
            <a:ext cx="11136704" cy="6443106"/>
          </a:xfrm>
        </p:spPr>
        <p:txBody>
          <a:bodyPr>
            <a:normAutofit lnSpcReduction="10000"/>
          </a:bodyPr>
          <a:lstStyle/>
          <a:p>
            <a:r>
              <a:rPr lang="fr-FR" dirty="0"/>
              <a:t>Remerciements</a:t>
            </a:r>
          </a:p>
          <a:p>
            <a:r>
              <a:rPr lang="fr-FR" dirty="0"/>
              <a:t>L’entreprise</a:t>
            </a:r>
          </a:p>
          <a:p>
            <a:pPr lvl="1"/>
            <a:r>
              <a:rPr lang="fr-FR" dirty="0"/>
              <a:t>Présentation de l’entreprise</a:t>
            </a:r>
          </a:p>
          <a:p>
            <a:pPr lvl="1"/>
            <a:r>
              <a:rPr lang="fr-FR" dirty="0"/>
              <a:t>Présentation de l’équipe</a:t>
            </a:r>
          </a:p>
          <a:p>
            <a:r>
              <a:rPr lang="fr-FR" dirty="0"/>
              <a:t>Environnement de travail</a:t>
            </a:r>
          </a:p>
          <a:p>
            <a:pPr lvl="1"/>
            <a:r>
              <a:rPr lang="fr-FR" dirty="0"/>
              <a:t>Moyens Techniques</a:t>
            </a:r>
          </a:p>
          <a:p>
            <a:pPr lvl="1"/>
            <a:r>
              <a:rPr lang="fr-FR" dirty="0"/>
              <a:t>Moyens Technologiques</a:t>
            </a:r>
          </a:p>
          <a:p>
            <a:r>
              <a:rPr lang="fr-FR" dirty="0"/>
              <a:t>Présentation du projet </a:t>
            </a:r>
            <a:r>
              <a:rPr lang="fr-FR" dirty="0" err="1"/>
              <a:t>Repotech</a:t>
            </a:r>
            <a:endParaRPr lang="fr-FR" dirty="0"/>
          </a:p>
          <a:p>
            <a:r>
              <a:rPr lang="fr-FR" dirty="0"/>
              <a:t>Tâches effectuées</a:t>
            </a:r>
          </a:p>
          <a:p>
            <a:pPr lvl="1"/>
            <a:r>
              <a:rPr lang="fr-FR" dirty="0"/>
              <a:t>Duplication de projet</a:t>
            </a:r>
          </a:p>
          <a:p>
            <a:pPr lvl="1"/>
            <a:r>
              <a:rPr lang="fr-FR" dirty="0"/>
              <a:t>Tests unitaires</a:t>
            </a:r>
          </a:p>
          <a:p>
            <a:pPr lvl="1"/>
            <a:r>
              <a:rPr lang="fr-FR" dirty="0"/>
              <a:t>Système de logs</a:t>
            </a:r>
          </a:p>
          <a:p>
            <a:pPr lvl="1"/>
            <a:r>
              <a:rPr lang="fr-FR" dirty="0"/>
              <a:t>Relance par mail</a:t>
            </a:r>
          </a:p>
          <a:p>
            <a:pPr lvl="1"/>
            <a:r>
              <a:rPr lang="fr-FR" dirty="0"/>
              <a:t>Traduction</a:t>
            </a:r>
          </a:p>
          <a:p>
            <a:pPr lvl="1"/>
            <a:r>
              <a:rPr lang="fr-FR" dirty="0"/>
              <a:t>Responsive</a:t>
            </a:r>
          </a:p>
          <a:p>
            <a:r>
              <a:rPr lang="fr-FR" dirty="0"/>
              <a:t>Conclusion</a:t>
            </a:r>
          </a:p>
        </p:txBody>
      </p:sp>
      <p:sp>
        <p:nvSpPr>
          <p:cNvPr id="2" name="Espace réservé du numéro de diapositive 1"/>
          <p:cNvSpPr>
            <a:spLocks noGrp="1"/>
          </p:cNvSpPr>
          <p:nvPr>
            <p:ph type="sldNum" sz="quarter" idx="12"/>
          </p:nvPr>
        </p:nvSpPr>
        <p:spPr>
          <a:xfrm>
            <a:off x="8763926" y="5822622"/>
            <a:ext cx="2926080" cy="1397039"/>
          </a:xfrm>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01839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1000"/>
                                        <p:tgtEl>
                                          <p:spTgt spid="3">
                                            <p:txEl>
                                              <p:pRg st="10" end="10"/>
                                            </p:txEl>
                                          </p:spTgt>
                                        </p:tgtEl>
                                      </p:cBhvr>
                                    </p:animEffect>
                                    <p:anim calcmode="lin" valueType="num">
                                      <p:cBhvr>
                                        <p:cTn id="6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Effect transition="in" filter="fade">
                                      <p:cBhvr>
                                        <p:cTn id="75" dur="1000"/>
                                        <p:tgtEl>
                                          <p:spTgt spid="3">
                                            <p:txEl>
                                              <p:pRg st="12" end="12"/>
                                            </p:txEl>
                                          </p:spTgt>
                                        </p:tgtEl>
                                      </p:cBhvr>
                                    </p:animEffect>
                                    <p:anim calcmode="lin" valueType="num">
                                      <p:cBhvr>
                                        <p:cTn id="76"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1000"/>
                                        <p:tgtEl>
                                          <p:spTgt spid="3">
                                            <p:txEl>
                                              <p:pRg st="13" end="13"/>
                                            </p:txEl>
                                          </p:spTgt>
                                        </p:tgtEl>
                                      </p:cBhvr>
                                    </p:animEffect>
                                    <p:anim calcmode="lin" valueType="num">
                                      <p:cBhvr>
                                        <p:cTn id="8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1000"/>
                                        <p:tgtEl>
                                          <p:spTgt spid="3">
                                            <p:txEl>
                                              <p:pRg st="14" end="14"/>
                                            </p:txEl>
                                          </p:spTgt>
                                        </p:tgtEl>
                                      </p:cBhvr>
                                    </p:animEffect>
                                    <p:anim calcmode="lin" valueType="num">
                                      <p:cBhvr>
                                        <p:cTn id="8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Effect transition="in" filter="fade">
                                      <p:cBhvr>
                                        <p:cTn id="92" dur="1000"/>
                                        <p:tgtEl>
                                          <p:spTgt spid="3">
                                            <p:txEl>
                                              <p:pRg st="15" end="15"/>
                                            </p:txEl>
                                          </p:spTgt>
                                        </p:tgtEl>
                                      </p:cBhvr>
                                    </p:animEffect>
                                    <p:anim calcmode="lin" valueType="num">
                                      <p:cBhvr>
                                        <p:cTn id="93"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4"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3">
            <a:extLst>
              <a:ext uri="{28A0092B-C50C-407E-A947-70E740481C1C}">
                <a14:useLocalDpi xmlns:a14="http://schemas.microsoft.com/office/drawing/2010/main" val="0"/>
              </a:ext>
            </a:extLst>
          </a:blip>
          <a:stretch>
            <a:fillRect/>
          </a:stretch>
        </p:blipFill>
        <p:spPr>
          <a:xfrm>
            <a:off x="1767254" y="0"/>
            <a:ext cx="7310022" cy="3757612"/>
          </a:xfrm>
          <a:prstGeom prst="rect">
            <a:avLst/>
          </a:prstGeom>
        </p:spPr>
      </p:pic>
      <p:pic>
        <p:nvPicPr>
          <p:cNvPr id="5" name="Image 4"/>
          <p:cNvPicPr/>
          <p:nvPr/>
        </p:nvPicPr>
        <p:blipFill>
          <a:blip r:embed="rId4">
            <a:extLst>
              <a:ext uri="{28A0092B-C50C-407E-A947-70E740481C1C}">
                <a14:useLocalDpi xmlns:a14="http://schemas.microsoft.com/office/drawing/2010/main" val="0"/>
              </a:ext>
            </a:extLst>
          </a:blip>
          <a:stretch>
            <a:fillRect/>
          </a:stretch>
        </p:blipFill>
        <p:spPr>
          <a:xfrm>
            <a:off x="1547446" y="3692769"/>
            <a:ext cx="7874977" cy="3165231"/>
          </a:xfrm>
          <a:prstGeom prst="rect">
            <a:avLst/>
          </a:prstGeom>
        </p:spPr>
      </p:pic>
      <p:sp>
        <p:nvSpPr>
          <p:cNvPr id="2" name="Espace réservé du numéro de diapositive 1"/>
          <p:cNvSpPr>
            <a:spLocks noGrp="1"/>
          </p:cNvSpPr>
          <p:nvPr>
            <p:ph type="sldNum" sz="quarter" idx="12"/>
          </p:nvPr>
        </p:nvSpPr>
        <p:spPr>
          <a:xfrm>
            <a:off x="8763926" y="5822622"/>
            <a:ext cx="2926080" cy="1397039"/>
          </a:xfrm>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4956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Système de logs</a:t>
            </a:r>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pPr/>
              <a:t>31</a:t>
            </a:fld>
            <a:endParaRPr lang="en-US" dirty="0"/>
          </a:p>
        </p:txBody>
      </p:sp>
    </p:spTree>
    <p:extLst>
      <p:ext uri="{BB962C8B-B14F-4D97-AF65-F5344CB8AC3E}">
        <p14:creationId xmlns:p14="http://schemas.microsoft.com/office/powerpoint/2010/main" val="3111700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7224" y="194735"/>
            <a:ext cx="10772775" cy="1658198"/>
          </a:xfrm>
        </p:spPr>
        <p:txBody>
          <a:bodyPr/>
          <a:lstStyle/>
          <a:p>
            <a:r>
              <a:rPr lang="fr-FR" dirty="0"/>
              <a:t>Système de logs</a:t>
            </a:r>
          </a:p>
        </p:txBody>
      </p:sp>
      <p:sp>
        <p:nvSpPr>
          <p:cNvPr id="4" name="Espace réservé du numéro de diapositive 3"/>
          <p:cNvSpPr>
            <a:spLocks noGrp="1"/>
          </p:cNvSpPr>
          <p:nvPr>
            <p:ph type="sldNum" sz="quarter" idx="12"/>
          </p:nvPr>
        </p:nvSpPr>
        <p:spPr>
          <a:xfrm>
            <a:off x="8763926" y="5811864"/>
            <a:ext cx="2926080" cy="1397039"/>
          </a:xfrm>
        </p:spPr>
        <p:txBody>
          <a:bodyPr/>
          <a:lstStyle/>
          <a:p>
            <a:fld id="{69E57DC2-970A-4B3E-BB1C-7A09969E49DF}" type="slidenum">
              <a:rPr lang="en-US" smtClean="0"/>
              <a:t>32</a:t>
            </a:fld>
            <a:endParaRPr lang="en-US" dirty="0"/>
          </a:p>
        </p:txBody>
      </p:sp>
      <p:sp>
        <p:nvSpPr>
          <p:cNvPr id="3" name="ZoneTexte 2"/>
          <p:cNvSpPr txBox="1"/>
          <p:nvPr/>
        </p:nvSpPr>
        <p:spPr>
          <a:xfrm>
            <a:off x="657224" y="1362797"/>
            <a:ext cx="4149119" cy="830997"/>
          </a:xfrm>
          <a:prstGeom prst="rect">
            <a:avLst/>
          </a:prstGeom>
          <a:noFill/>
        </p:spPr>
        <p:txBody>
          <a:bodyPr wrap="square" rtlCol="0">
            <a:spAutoFit/>
          </a:bodyPr>
          <a:lstStyle/>
          <a:p>
            <a:r>
              <a:rPr lang="fr-FR" sz="4800" dirty="0" err="1"/>
              <a:t>Flask-Logging</a:t>
            </a:r>
            <a:endParaRPr lang="fr-FR" sz="4800" dirty="0"/>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b="44857"/>
          <a:stretch/>
        </p:blipFill>
        <p:spPr>
          <a:xfrm>
            <a:off x="97277" y="2841801"/>
            <a:ext cx="11332722" cy="749273"/>
          </a:xfrm>
          <a:prstGeom prst="rect">
            <a:avLst/>
          </a:prstGeom>
        </p:spPr>
      </p:pic>
      <p:pic>
        <p:nvPicPr>
          <p:cNvPr id="8" name="Image 7">
            <a:extLst>
              <a:ext uri="{FF2B5EF4-FFF2-40B4-BE49-F238E27FC236}">
                <a16:creationId xmlns:a16="http://schemas.microsoft.com/office/drawing/2014/main" id="{CCE0DD2A-C0A0-DD64-94B4-BFBA071B92BF}"/>
              </a:ext>
            </a:extLst>
          </p:cNvPr>
          <p:cNvPicPr>
            <a:picLocks noChangeAspect="1"/>
          </p:cNvPicPr>
          <p:nvPr/>
        </p:nvPicPr>
        <p:blipFill>
          <a:blip r:embed="rId4"/>
          <a:stretch>
            <a:fillRect/>
          </a:stretch>
        </p:blipFill>
        <p:spPr>
          <a:xfrm>
            <a:off x="99530" y="4097371"/>
            <a:ext cx="11590476" cy="714286"/>
          </a:xfrm>
          <a:prstGeom prst="rect">
            <a:avLst/>
          </a:prstGeom>
        </p:spPr>
      </p:pic>
    </p:spTree>
    <p:extLst>
      <p:ext uri="{BB962C8B-B14F-4D97-AF65-F5344CB8AC3E}">
        <p14:creationId xmlns:p14="http://schemas.microsoft.com/office/powerpoint/2010/main" val="13831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0A1B9FC-147C-EC48-DED4-EAAB28FE595F}"/>
              </a:ext>
            </a:extLst>
          </p:cNvPr>
          <p:cNvSpPr>
            <a:spLocks noGrp="1"/>
          </p:cNvSpPr>
          <p:nvPr>
            <p:ph type="sldNum" sz="quarter" idx="12"/>
          </p:nvPr>
        </p:nvSpPr>
        <p:spPr>
          <a:xfrm>
            <a:off x="8763926" y="5822622"/>
            <a:ext cx="2926080" cy="1397039"/>
          </a:xfrm>
        </p:spPr>
        <p:txBody>
          <a:bodyPr/>
          <a:lstStyle/>
          <a:p>
            <a:fld id="{69E57DC2-970A-4B3E-BB1C-7A09969E49DF}" type="slidenum">
              <a:rPr lang="en-US" smtClean="0"/>
              <a:t>33</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2" y="1292772"/>
            <a:ext cx="12112498" cy="4498428"/>
          </a:xfrm>
          <a:prstGeom prst="rect">
            <a:avLst/>
          </a:prstGeom>
        </p:spPr>
      </p:pic>
      <p:sp>
        <p:nvSpPr>
          <p:cNvPr id="6" name="Titre 1"/>
          <p:cNvSpPr>
            <a:spLocks noGrp="1"/>
          </p:cNvSpPr>
          <p:nvPr>
            <p:ph type="title"/>
          </p:nvPr>
        </p:nvSpPr>
        <p:spPr>
          <a:xfrm>
            <a:off x="636204" y="0"/>
            <a:ext cx="10772775" cy="1658198"/>
          </a:xfrm>
        </p:spPr>
        <p:txBody>
          <a:bodyPr/>
          <a:lstStyle/>
          <a:p>
            <a:r>
              <a:rPr lang="fr-FR" dirty="0"/>
              <a:t>Fichier de log</a:t>
            </a:r>
          </a:p>
        </p:txBody>
      </p:sp>
    </p:spTree>
    <p:extLst>
      <p:ext uri="{BB962C8B-B14F-4D97-AF65-F5344CB8AC3E}">
        <p14:creationId xmlns:p14="http://schemas.microsoft.com/office/powerpoint/2010/main" val="3434534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33380"/>
            <a:ext cx="2926080" cy="1397039"/>
          </a:xfrm>
        </p:spPr>
        <p:txBody>
          <a:bodyPr/>
          <a:lstStyle/>
          <a:p>
            <a:fld id="{69E57DC2-970A-4B3E-BB1C-7A09969E49DF}" type="slidenum">
              <a:rPr lang="en-US" smtClean="0"/>
              <a:t>34</a:t>
            </a:fld>
            <a:endParaRPr lang="en-US" dirty="0"/>
          </a:p>
        </p:txBody>
      </p:sp>
      <p:sp>
        <p:nvSpPr>
          <p:cNvPr id="5" name="Titre 1"/>
          <p:cNvSpPr>
            <a:spLocks noGrp="1"/>
          </p:cNvSpPr>
          <p:nvPr>
            <p:ph type="title"/>
          </p:nvPr>
        </p:nvSpPr>
        <p:spPr>
          <a:xfrm>
            <a:off x="678245" y="0"/>
            <a:ext cx="10772775" cy="785357"/>
          </a:xfrm>
        </p:spPr>
        <p:txBody>
          <a:bodyPr>
            <a:normAutofit fontScale="90000"/>
          </a:bodyPr>
          <a:lstStyle/>
          <a:p>
            <a:r>
              <a:rPr lang="fr-FR" dirty="0"/>
              <a:t>Logs en base de données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0891"/>
            <a:ext cx="12192000" cy="5306011"/>
          </a:xfrm>
          <a:prstGeom prst="rect">
            <a:avLst/>
          </a:prstGeom>
        </p:spPr>
      </p:pic>
      <p:pic>
        <p:nvPicPr>
          <p:cNvPr id="2" name="Image 1">
            <a:extLst>
              <a:ext uri="{FF2B5EF4-FFF2-40B4-BE49-F238E27FC236}">
                <a16:creationId xmlns:a16="http://schemas.microsoft.com/office/drawing/2014/main" id="{63E3F91E-9698-2DA3-F680-825F9D887FA5}"/>
              </a:ext>
            </a:extLst>
          </p:cNvPr>
          <p:cNvPicPr>
            <a:picLocks noChangeAspect="1"/>
          </p:cNvPicPr>
          <p:nvPr/>
        </p:nvPicPr>
        <p:blipFill rotWithShape="1">
          <a:blip r:embed="rId2">
            <a:extLst>
              <a:ext uri="{28A0092B-C50C-407E-A947-70E740481C1C}">
                <a14:useLocalDpi xmlns:a14="http://schemas.microsoft.com/office/drawing/2010/main" val="0"/>
              </a:ext>
            </a:extLst>
          </a:blip>
          <a:srcRect l="11640" t="4689" b="78375"/>
          <a:stretch/>
        </p:blipFill>
        <p:spPr>
          <a:xfrm>
            <a:off x="0" y="3365797"/>
            <a:ext cx="12191999" cy="1017022"/>
          </a:xfrm>
          <a:prstGeom prst="rect">
            <a:avLst/>
          </a:prstGeom>
        </p:spPr>
      </p:pic>
    </p:spTree>
    <p:extLst>
      <p:ext uri="{BB962C8B-B14F-4D97-AF65-F5344CB8AC3E}">
        <p14:creationId xmlns:p14="http://schemas.microsoft.com/office/powerpoint/2010/main" val="189302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Relance par mail</a:t>
            </a:r>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pPr/>
              <a:t>35</a:t>
            </a:fld>
            <a:endParaRPr lang="en-US" dirty="0"/>
          </a:p>
        </p:txBody>
      </p:sp>
    </p:spTree>
    <p:extLst>
      <p:ext uri="{BB962C8B-B14F-4D97-AF65-F5344CB8AC3E}">
        <p14:creationId xmlns:p14="http://schemas.microsoft.com/office/powerpoint/2010/main" val="1231228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7224" y="68607"/>
            <a:ext cx="10772775" cy="1658198"/>
          </a:xfrm>
        </p:spPr>
        <p:txBody>
          <a:bodyPr/>
          <a:lstStyle/>
          <a:p>
            <a:r>
              <a:rPr lang="fr-FR" dirty="0"/>
              <a:t>Relance par mail</a:t>
            </a:r>
          </a:p>
        </p:txBody>
      </p:sp>
      <p:sp>
        <p:nvSpPr>
          <p:cNvPr id="4" name="Espace réservé du numéro de diapositive 3"/>
          <p:cNvSpPr>
            <a:spLocks noGrp="1"/>
          </p:cNvSpPr>
          <p:nvPr>
            <p:ph type="sldNum" sz="quarter" idx="12"/>
          </p:nvPr>
        </p:nvSpPr>
        <p:spPr>
          <a:xfrm>
            <a:off x="8763926" y="5811864"/>
            <a:ext cx="2926080" cy="1397039"/>
          </a:xfrm>
        </p:spPr>
        <p:txBody>
          <a:bodyPr/>
          <a:lstStyle/>
          <a:p>
            <a:fld id="{69E57DC2-970A-4B3E-BB1C-7A09969E49DF}" type="slidenum">
              <a:rPr lang="en-US" smtClean="0"/>
              <a:t>36</a:t>
            </a:fld>
            <a:endParaRPr lang="en-US" dirty="0"/>
          </a:p>
        </p:txBody>
      </p:sp>
      <p:pic>
        <p:nvPicPr>
          <p:cNvPr id="6" name="Image 5">
            <a:extLst>
              <a:ext uri="{FF2B5EF4-FFF2-40B4-BE49-F238E27FC236}">
                <a16:creationId xmlns:a16="http://schemas.microsoft.com/office/drawing/2014/main" id="{472FC3FD-F677-4F20-2452-7F59CA6DFE03}"/>
              </a:ext>
            </a:extLst>
          </p:cNvPr>
          <p:cNvPicPr>
            <a:picLocks noChangeAspect="1"/>
          </p:cNvPicPr>
          <p:nvPr/>
        </p:nvPicPr>
        <p:blipFill>
          <a:blip r:embed="rId3"/>
          <a:stretch>
            <a:fillRect/>
          </a:stretch>
        </p:blipFill>
        <p:spPr>
          <a:xfrm>
            <a:off x="1676543" y="2685758"/>
            <a:ext cx="8734136" cy="2231701"/>
          </a:xfrm>
          <a:prstGeom prst="rect">
            <a:avLst/>
          </a:prstGeom>
        </p:spPr>
      </p:pic>
    </p:spTree>
    <p:extLst>
      <p:ext uri="{BB962C8B-B14F-4D97-AF65-F5344CB8AC3E}">
        <p14:creationId xmlns:p14="http://schemas.microsoft.com/office/powerpoint/2010/main" val="4098781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DFC2444-7071-6A50-3634-53F9474F3023}"/>
              </a:ext>
            </a:extLst>
          </p:cNvPr>
          <p:cNvSpPr>
            <a:spLocks noGrp="1"/>
          </p:cNvSpPr>
          <p:nvPr>
            <p:ph type="sldNum" sz="quarter" idx="12"/>
          </p:nvPr>
        </p:nvSpPr>
        <p:spPr>
          <a:xfrm>
            <a:off x="8763926" y="5822622"/>
            <a:ext cx="2926080" cy="1397039"/>
          </a:xfrm>
        </p:spPr>
        <p:txBody>
          <a:bodyPr/>
          <a:lstStyle/>
          <a:p>
            <a:fld id="{69E57DC2-970A-4B3E-BB1C-7A09969E49DF}" type="slidenum">
              <a:rPr lang="en-US" smtClean="0"/>
              <a:t>37</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42891" cy="5876412"/>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42890" cy="5876412"/>
          </a:xfrm>
          <a:prstGeom prst="rect">
            <a:avLst/>
          </a:prstGeom>
        </p:spPr>
      </p:pic>
    </p:spTree>
    <p:extLst>
      <p:ext uri="{BB962C8B-B14F-4D97-AF65-F5344CB8AC3E}">
        <p14:creationId xmlns:p14="http://schemas.microsoft.com/office/powerpoint/2010/main" val="297291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22622"/>
            <a:ext cx="2926080" cy="1397039"/>
          </a:xfrm>
        </p:spPr>
        <p:txBody>
          <a:bodyPr/>
          <a:lstStyle/>
          <a:p>
            <a:fld id="{69E57DC2-970A-4B3E-BB1C-7A09969E49DF}" type="slidenum">
              <a:rPr lang="en-US" smtClean="0"/>
              <a:t>38</a:t>
            </a:fld>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242890" cy="5876412"/>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42890" cy="5876412"/>
          </a:xfrm>
          <a:prstGeom prst="rect">
            <a:avLst/>
          </a:prstGeom>
        </p:spPr>
      </p:pic>
    </p:spTree>
    <p:extLst>
      <p:ext uri="{BB962C8B-B14F-4D97-AF65-F5344CB8AC3E}">
        <p14:creationId xmlns:p14="http://schemas.microsoft.com/office/powerpoint/2010/main" val="57961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763926" y="5822622"/>
            <a:ext cx="2926080" cy="1397039"/>
          </a:xfrm>
        </p:spPr>
        <p:txBody>
          <a:bodyPr/>
          <a:lstStyle/>
          <a:p>
            <a:fld id="{69E57DC2-970A-4B3E-BB1C-7A09969E49DF}" type="slidenum">
              <a:rPr lang="en-US" smtClean="0"/>
              <a:t>39</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16" y="0"/>
            <a:ext cx="7845679" cy="6858000"/>
          </a:xfrm>
          <a:prstGeom prst="rect">
            <a:avLst/>
          </a:prstGeom>
        </p:spPr>
      </p:pic>
    </p:spTree>
    <p:extLst>
      <p:ext uri="{BB962C8B-B14F-4D97-AF65-F5344CB8AC3E}">
        <p14:creationId xmlns:p14="http://schemas.microsoft.com/office/powerpoint/2010/main" val="173697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Remerciements</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4</a:t>
            </a:fld>
            <a:endParaRPr lang="en-US" dirty="0"/>
          </a:p>
        </p:txBody>
      </p:sp>
    </p:spTree>
    <p:extLst>
      <p:ext uri="{BB962C8B-B14F-4D97-AF65-F5344CB8AC3E}">
        <p14:creationId xmlns:p14="http://schemas.microsoft.com/office/powerpoint/2010/main" val="813368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Traduction</a:t>
            </a:r>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pPr/>
              <a:t>40</a:t>
            </a:fld>
            <a:endParaRPr lang="en-US" dirty="0"/>
          </a:p>
        </p:txBody>
      </p:sp>
    </p:spTree>
    <p:extLst>
      <p:ext uri="{BB962C8B-B14F-4D97-AF65-F5344CB8AC3E}">
        <p14:creationId xmlns:p14="http://schemas.microsoft.com/office/powerpoint/2010/main" val="2989109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7224" y="58103"/>
            <a:ext cx="10772775" cy="733432"/>
          </a:xfrm>
        </p:spPr>
        <p:txBody>
          <a:bodyPr>
            <a:normAutofit fontScale="90000"/>
          </a:bodyPr>
          <a:lstStyle/>
          <a:p>
            <a:r>
              <a:rPr lang="fr-FR" dirty="0"/>
              <a:t>Traduction</a:t>
            </a:r>
          </a:p>
        </p:txBody>
      </p:sp>
      <p:sp>
        <p:nvSpPr>
          <p:cNvPr id="4" name="Espace réservé du numéro de diapositive 3"/>
          <p:cNvSpPr>
            <a:spLocks noGrp="1"/>
          </p:cNvSpPr>
          <p:nvPr>
            <p:ph type="sldNum" sz="quarter" idx="12"/>
          </p:nvPr>
        </p:nvSpPr>
        <p:spPr>
          <a:xfrm>
            <a:off x="8763926" y="5822622"/>
            <a:ext cx="2926080" cy="1397039"/>
          </a:xfrm>
        </p:spPr>
        <p:txBody>
          <a:bodyPr/>
          <a:lstStyle/>
          <a:p>
            <a:fld id="{69E57DC2-970A-4B3E-BB1C-7A09969E49DF}" type="slidenum">
              <a:rPr lang="en-US" smtClean="0"/>
              <a:t>41</a:t>
            </a:fld>
            <a:endParaRPr lang="en-US" dirty="0"/>
          </a:p>
        </p:txBody>
      </p:sp>
      <p:pic>
        <p:nvPicPr>
          <p:cNvPr id="6" name="Image 5">
            <a:extLst>
              <a:ext uri="{FF2B5EF4-FFF2-40B4-BE49-F238E27FC236}">
                <a16:creationId xmlns:a16="http://schemas.microsoft.com/office/drawing/2014/main" id="{A569862F-F1E9-B2C9-899B-E3DC056C1B23}"/>
              </a:ext>
            </a:extLst>
          </p:cNvPr>
          <p:cNvPicPr>
            <a:picLocks noChangeAspect="1"/>
          </p:cNvPicPr>
          <p:nvPr/>
        </p:nvPicPr>
        <p:blipFill>
          <a:blip r:embed="rId3"/>
          <a:stretch>
            <a:fillRect/>
          </a:stretch>
        </p:blipFill>
        <p:spPr>
          <a:xfrm>
            <a:off x="1219200" y="874486"/>
            <a:ext cx="8919528" cy="1664745"/>
          </a:xfrm>
          <a:prstGeom prst="rect">
            <a:avLst/>
          </a:prstGeom>
        </p:spPr>
      </p:pic>
      <p:sp>
        <p:nvSpPr>
          <p:cNvPr id="7" name="ZoneTexte 6">
            <a:extLst>
              <a:ext uri="{FF2B5EF4-FFF2-40B4-BE49-F238E27FC236}">
                <a16:creationId xmlns:a16="http://schemas.microsoft.com/office/drawing/2014/main" id="{3F07117C-4AC1-B131-73E5-2E28FC0F00AC}"/>
              </a:ext>
            </a:extLst>
          </p:cNvPr>
          <p:cNvSpPr txBox="1"/>
          <p:nvPr/>
        </p:nvSpPr>
        <p:spPr>
          <a:xfrm>
            <a:off x="1219199" y="2768491"/>
            <a:ext cx="9122979" cy="954107"/>
          </a:xfrm>
          <a:prstGeom prst="rect">
            <a:avLst/>
          </a:prstGeom>
          <a:noFill/>
        </p:spPr>
        <p:txBody>
          <a:bodyPr wrap="square" rtlCol="0">
            <a:spAutoFit/>
          </a:bodyPr>
          <a:lstStyle/>
          <a:p>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commande d’extraction : </a:t>
            </a:r>
          </a:p>
          <a:p>
            <a:r>
              <a:rPr lang="fr-FR" sz="2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 </a:t>
            </a:r>
            <a:r>
              <a:rPr lang="fr-FR" sz="2800" dirty="0" err="1">
                <a:effectLst/>
                <a:latin typeface="Franklin Gothic Book" panose="020B0503020102020204" pitchFamily="34" charset="0"/>
                <a:ea typeface="Yu Mincho" panose="02020400000000000000" pitchFamily="18" charset="-128"/>
                <a:cs typeface="Times New Roman" panose="02020603050405020304" pitchFamily="18" charset="0"/>
              </a:rPr>
              <a:t>extract</a:t>
            </a:r>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 –F </a:t>
            </a:r>
            <a:r>
              <a:rPr lang="fr-FR" sz="2800" dirty="0" err="1">
                <a:effectLst/>
                <a:latin typeface="Franklin Gothic Book" panose="020B0503020102020204" pitchFamily="34" charset="0"/>
                <a:ea typeface="Yu Mincho" panose="02020400000000000000" pitchFamily="18" charset="-128"/>
                <a:cs typeface="Times New Roman" panose="02020603050405020304" pitchFamily="18" charset="0"/>
              </a:rPr>
              <a:t>babel.cfg</a:t>
            </a:r>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 –k _l –o messages.pot .</a:t>
            </a:r>
            <a:endParaRPr lang="fr-FR" sz="2800" dirty="0"/>
          </a:p>
        </p:txBody>
      </p:sp>
      <p:sp>
        <p:nvSpPr>
          <p:cNvPr id="8" name="ZoneTexte 7">
            <a:extLst>
              <a:ext uri="{FF2B5EF4-FFF2-40B4-BE49-F238E27FC236}">
                <a16:creationId xmlns:a16="http://schemas.microsoft.com/office/drawing/2014/main" id="{E00C05E6-2A35-BCB8-EFF0-6ADAD595D478}"/>
              </a:ext>
            </a:extLst>
          </p:cNvPr>
          <p:cNvSpPr txBox="1"/>
          <p:nvPr/>
        </p:nvSpPr>
        <p:spPr>
          <a:xfrm>
            <a:off x="1219199" y="4031999"/>
            <a:ext cx="8539655" cy="954107"/>
          </a:xfrm>
          <a:prstGeom prst="rect">
            <a:avLst/>
          </a:prstGeom>
          <a:noFill/>
        </p:spPr>
        <p:txBody>
          <a:bodyPr wrap="square" rtlCol="0">
            <a:spAutoFit/>
          </a:bodyPr>
          <a:lstStyle/>
          <a:p>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commande de création de fichier : </a:t>
            </a:r>
          </a:p>
          <a:p>
            <a:r>
              <a:rPr lang="fr-FR" sz="2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 init –i messages.pot –d app/translations –l en</a:t>
            </a:r>
            <a:endParaRPr lang="fr-FR" sz="3200" dirty="0"/>
          </a:p>
        </p:txBody>
      </p:sp>
      <p:sp>
        <p:nvSpPr>
          <p:cNvPr id="9" name="ZoneTexte 8">
            <a:extLst>
              <a:ext uri="{FF2B5EF4-FFF2-40B4-BE49-F238E27FC236}">
                <a16:creationId xmlns:a16="http://schemas.microsoft.com/office/drawing/2014/main" id="{D55C6910-7573-EC44-3EE5-213B517840F4}"/>
              </a:ext>
            </a:extLst>
          </p:cNvPr>
          <p:cNvSpPr txBox="1"/>
          <p:nvPr/>
        </p:nvSpPr>
        <p:spPr>
          <a:xfrm>
            <a:off x="1219199" y="5295515"/>
            <a:ext cx="7041931" cy="954107"/>
          </a:xfrm>
          <a:prstGeom prst="rect">
            <a:avLst/>
          </a:prstGeom>
          <a:noFill/>
        </p:spPr>
        <p:txBody>
          <a:bodyPr wrap="square" rtlCol="0">
            <a:spAutoFit/>
          </a:bodyPr>
          <a:lstStyle/>
          <a:p>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commande de compilation : </a:t>
            </a:r>
          </a:p>
          <a:p>
            <a:r>
              <a:rPr lang="fr-FR" sz="2800" dirty="0" err="1">
                <a:effectLst/>
                <a:latin typeface="Franklin Gothic Book" panose="020B0503020102020204" pitchFamily="34" charset="0"/>
                <a:ea typeface="Yu Mincho" panose="02020400000000000000" pitchFamily="18" charset="-128"/>
                <a:cs typeface="Times New Roman" panose="02020603050405020304" pitchFamily="18" charset="0"/>
              </a:rPr>
              <a:t>pybabel</a:t>
            </a:r>
            <a:r>
              <a:rPr lang="fr-FR" sz="2800" dirty="0">
                <a:effectLst/>
                <a:latin typeface="Franklin Gothic Book" panose="020B0503020102020204" pitchFamily="34" charset="0"/>
                <a:ea typeface="Yu Mincho" panose="02020400000000000000" pitchFamily="18" charset="-128"/>
                <a:cs typeface="Times New Roman" panose="02020603050405020304" pitchFamily="18" charset="0"/>
              </a:rPr>
              <a:t> compile –d app/translations</a:t>
            </a:r>
            <a:endParaRPr lang="fr-FR" sz="3600" dirty="0"/>
          </a:p>
        </p:txBody>
      </p:sp>
    </p:spTree>
    <p:extLst>
      <p:ext uri="{BB962C8B-B14F-4D97-AF65-F5344CB8AC3E}">
        <p14:creationId xmlns:p14="http://schemas.microsoft.com/office/powerpoint/2010/main" val="41570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1E9B4BA-A144-1D90-EE64-135A9F67B4BD}"/>
              </a:ext>
            </a:extLst>
          </p:cNvPr>
          <p:cNvSpPr>
            <a:spLocks noGrp="1"/>
          </p:cNvSpPr>
          <p:nvPr>
            <p:ph type="sldNum" sz="quarter" idx="12"/>
          </p:nvPr>
        </p:nvSpPr>
        <p:spPr>
          <a:xfrm>
            <a:off x="8763926" y="5822622"/>
            <a:ext cx="2926080" cy="1397039"/>
          </a:xfrm>
        </p:spPr>
        <p:txBody>
          <a:bodyPr/>
          <a:lstStyle/>
          <a:p>
            <a:fld id="{69E57DC2-970A-4B3E-BB1C-7A09969E49DF}" type="slidenum">
              <a:rPr lang="en-US" smtClean="0"/>
              <a:t>42</a:t>
            </a:fld>
            <a:endParaRPr lang="en-US" dirty="0"/>
          </a:p>
        </p:txBody>
      </p:sp>
      <p:pic>
        <p:nvPicPr>
          <p:cNvPr id="6" name="Image 5">
            <a:extLst>
              <a:ext uri="{FF2B5EF4-FFF2-40B4-BE49-F238E27FC236}">
                <a16:creationId xmlns:a16="http://schemas.microsoft.com/office/drawing/2014/main" id="{851AC7FE-6699-3629-CA9B-711696A53F60}"/>
              </a:ext>
            </a:extLst>
          </p:cNvPr>
          <p:cNvPicPr>
            <a:picLocks noChangeAspect="1"/>
          </p:cNvPicPr>
          <p:nvPr/>
        </p:nvPicPr>
        <p:blipFill>
          <a:blip r:embed="rId3"/>
          <a:stretch>
            <a:fillRect/>
          </a:stretch>
        </p:blipFill>
        <p:spPr>
          <a:xfrm>
            <a:off x="1934247" y="0"/>
            <a:ext cx="7832429" cy="6453386"/>
          </a:xfrm>
          <a:prstGeom prst="rect">
            <a:avLst/>
          </a:prstGeom>
        </p:spPr>
      </p:pic>
    </p:spTree>
    <p:extLst>
      <p:ext uri="{BB962C8B-B14F-4D97-AF65-F5344CB8AC3E}">
        <p14:creationId xmlns:p14="http://schemas.microsoft.com/office/powerpoint/2010/main" val="2029284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18E7396-A365-6F30-568D-64E96334A102}"/>
              </a:ext>
            </a:extLst>
          </p:cNvPr>
          <p:cNvSpPr>
            <a:spLocks noGrp="1"/>
          </p:cNvSpPr>
          <p:nvPr>
            <p:ph type="sldNum" sz="quarter" idx="12"/>
          </p:nvPr>
        </p:nvSpPr>
        <p:spPr/>
        <p:txBody>
          <a:bodyPr/>
          <a:lstStyle/>
          <a:p>
            <a:fld id="{69E57DC2-970A-4B3E-BB1C-7A09969E49DF}" type="slidenum">
              <a:rPr lang="en-US" smtClean="0"/>
              <a:t>43</a:t>
            </a:fld>
            <a:endParaRPr lang="en-US" dirty="0"/>
          </a:p>
        </p:txBody>
      </p:sp>
      <p:pic>
        <p:nvPicPr>
          <p:cNvPr id="6" name="Image 5">
            <a:extLst>
              <a:ext uri="{FF2B5EF4-FFF2-40B4-BE49-F238E27FC236}">
                <a16:creationId xmlns:a16="http://schemas.microsoft.com/office/drawing/2014/main" id="{A4C1CFE3-007C-373F-F243-11805020046C}"/>
              </a:ext>
            </a:extLst>
          </p:cNvPr>
          <p:cNvPicPr>
            <a:picLocks noChangeAspect="1"/>
          </p:cNvPicPr>
          <p:nvPr/>
        </p:nvPicPr>
        <p:blipFill>
          <a:blip r:embed="rId2"/>
          <a:stretch>
            <a:fillRect/>
          </a:stretch>
        </p:blipFill>
        <p:spPr>
          <a:xfrm>
            <a:off x="1797268" y="0"/>
            <a:ext cx="7924307" cy="6648108"/>
          </a:xfrm>
          <a:prstGeom prst="rect">
            <a:avLst/>
          </a:prstGeom>
        </p:spPr>
      </p:pic>
      <p:pic>
        <p:nvPicPr>
          <p:cNvPr id="8" name="Image 7">
            <a:extLst>
              <a:ext uri="{FF2B5EF4-FFF2-40B4-BE49-F238E27FC236}">
                <a16:creationId xmlns:a16="http://schemas.microsoft.com/office/drawing/2014/main" id="{EF67C11D-575C-C3A5-F71E-B880140DEC73}"/>
              </a:ext>
            </a:extLst>
          </p:cNvPr>
          <p:cNvPicPr>
            <a:picLocks noChangeAspect="1"/>
          </p:cNvPicPr>
          <p:nvPr/>
        </p:nvPicPr>
        <p:blipFill>
          <a:blip r:embed="rId3"/>
          <a:stretch>
            <a:fillRect/>
          </a:stretch>
        </p:blipFill>
        <p:spPr>
          <a:xfrm>
            <a:off x="1797268" y="0"/>
            <a:ext cx="7924307" cy="6648108"/>
          </a:xfrm>
          <a:prstGeom prst="rect">
            <a:avLst/>
          </a:prstGeom>
        </p:spPr>
      </p:pic>
    </p:spTree>
    <p:extLst>
      <p:ext uri="{BB962C8B-B14F-4D97-AF65-F5344CB8AC3E}">
        <p14:creationId xmlns:p14="http://schemas.microsoft.com/office/powerpoint/2010/main" val="13787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Responsive</a:t>
            </a:r>
          </a:p>
        </p:txBody>
      </p:sp>
      <p:sp>
        <p:nvSpPr>
          <p:cNvPr id="3" name="Espace réservé du numéro de diapositive 2"/>
          <p:cNvSpPr>
            <a:spLocks noGrp="1"/>
          </p:cNvSpPr>
          <p:nvPr>
            <p:ph type="sldNum" sz="quarter" idx="12"/>
          </p:nvPr>
        </p:nvSpPr>
        <p:spPr>
          <a:xfrm>
            <a:off x="8763926" y="5811864"/>
            <a:ext cx="2926080" cy="1397039"/>
          </a:xfrm>
        </p:spPr>
        <p:txBody>
          <a:bodyPr/>
          <a:lstStyle/>
          <a:p>
            <a:fld id="{69E57DC2-970A-4B3E-BB1C-7A09969E49DF}" type="slidenum">
              <a:rPr lang="en-US" smtClean="0"/>
              <a:pPr/>
              <a:t>44</a:t>
            </a:fld>
            <a:endParaRPr lang="en-US" dirty="0"/>
          </a:p>
        </p:txBody>
      </p:sp>
    </p:spTree>
    <p:extLst>
      <p:ext uri="{BB962C8B-B14F-4D97-AF65-F5344CB8AC3E}">
        <p14:creationId xmlns:p14="http://schemas.microsoft.com/office/powerpoint/2010/main" val="2204692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445050" y="5822622"/>
            <a:ext cx="2926080" cy="1397039"/>
          </a:xfrm>
        </p:spPr>
        <p:txBody>
          <a:bodyPr/>
          <a:lstStyle/>
          <a:p>
            <a:fld id="{69E57DC2-970A-4B3E-BB1C-7A09969E49DF}" type="slidenum">
              <a:rPr lang="en-US" smtClean="0"/>
              <a:t>45</a:t>
            </a:fld>
            <a:endParaRPr lang="en-US"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05" y="0"/>
            <a:ext cx="3096196" cy="6858000"/>
          </a:xfrm>
          <a:prstGeom prst="rect">
            <a:avLst/>
          </a:prstGeom>
        </p:spPr>
      </p:pic>
      <p:sp>
        <p:nvSpPr>
          <p:cNvPr id="3" name="ZoneTexte 2"/>
          <p:cNvSpPr txBox="1"/>
          <p:nvPr/>
        </p:nvSpPr>
        <p:spPr>
          <a:xfrm>
            <a:off x="94038" y="0"/>
            <a:ext cx="5948979" cy="954107"/>
          </a:xfrm>
          <a:prstGeom prst="rect">
            <a:avLst/>
          </a:prstGeom>
          <a:noFill/>
        </p:spPr>
        <p:txBody>
          <a:bodyPr wrap="square" rtlCol="0">
            <a:spAutoFit/>
          </a:bodyPr>
          <a:lstStyle/>
          <a:p>
            <a:r>
              <a:rPr lang="fr-FR" sz="2800" dirty="0"/>
              <a:t>Page de login sur mobile </a:t>
            </a:r>
          </a:p>
          <a:p>
            <a:r>
              <a:rPr lang="fr-FR" sz="2800" dirty="0"/>
              <a:t>avant responsive : </a:t>
            </a:r>
          </a:p>
        </p:txBody>
      </p:sp>
      <p:sp>
        <p:nvSpPr>
          <p:cNvPr id="5" name="ZoneTexte 4"/>
          <p:cNvSpPr txBox="1"/>
          <p:nvPr/>
        </p:nvSpPr>
        <p:spPr>
          <a:xfrm>
            <a:off x="94038" y="3"/>
            <a:ext cx="5948979" cy="954107"/>
          </a:xfrm>
          <a:prstGeom prst="rect">
            <a:avLst/>
          </a:prstGeom>
          <a:noFill/>
        </p:spPr>
        <p:txBody>
          <a:bodyPr wrap="square" rtlCol="0">
            <a:spAutoFit/>
          </a:bodyPr>
          <a:lstStyle/>
          <a:p>
            <a:r>
              <a:rPr lang="fr-FR" sz="2800" dirty="0"/>
              <a:t>Page de login sur mobile </a:t>
            </a:r>
          </a:p>
          <a:p>
            <a:r>
              <a:rPr lang="fr-FR" sz="2800" dirty="0"/>
              <a:t>après responsive :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062" y="0"/>
            <a:ext cx="3159389" cy="6858000"/>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383" y="0"/>
            <a:ext cx="3159389" cy="6858000"/>
          </a:xfrm>
          <a:prstGeom prst="rect">
            <a:avLst/>
          </a:prstGeom>
        </p:spPr>
      </p:pic>
    </p:spTree>
    <p:extLst>
      <p:ext uri="{BB962C8B-B14F-4D97-AF65-F5344CB8AC3E}">
        <p14:creationId xmlns:p14="http://schemas.microsoft.com/office/powerpoint/2010/main" val="15213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348228" y="5822622"/>
            <a:ext cx="2926080" cy="1397039"/>
          </a:xfrm>
        </p:spPr>
        <p:txBody>
          <a:bodyPr/>
          <a:lstStyle/>
          <a:p>
            <a:fld id="{69E57DC2-970A-4B3E-BB1C-7A09969E49DF}" type="slidenum">
              <a:rPr lang="en-US" smtClean="0"/>
              <a:t>46</a:t>
            </a:fld>
            <a:endParaRPr lang="en-US" dirty="0"/>
          </a:p>
        </p:txBody>
      </p:sp>
      <p:sp>
        <p:nvSpPr>
          <p:cNvPr id="5" name="ZoneTexte 4"/>
          <p:cNvSpPr txBox="1"/>
          <p:nvPr/>
        </p:nvSpPr>
        <p:spPr>
          <a:xfrm>
            <a:off x="0" y="0"/>
            <a:ext cx="5690795" cy="954107"/>
          </a:xfrm>
          <a:prstGeom prst="rect">
            <a:avLst/>
          </a:prstGeom>
          <a:noFill/>
        </p:spPr>
        <p:txBody>
          <a:bodyPr wrap="square" rtlCol="0">
            <a:spAutoFit/>
          </a:bodyPr>
          <a:lstStyle/>
          <a:p>
            <a:r>
              <a:rPr lang="fr-FR" sz="2800" dirty="0"/>
              <a:t>Page d’accueil sur tablette </a:t>
            </a:r>
          </a:p>
          <a:p>
            <a:r>
              <a:rPr lang="fr-FR" sz="2800" dirty="0"/>
              <a:t>avant responsive : </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473" y="0"/>
            <a:ext cx="6370354" cy="685800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020" y="0"/>
            <a:ext cx="6271260" cy="6858000"/>
          </a:xfrm>
          <a:prstGeom prst="rect">
            <a:avLst/>
          </a:prstGeom>
        </p:spPr>
      </p:pic>
    </p:spTree>
    <p:extLst>
      <p:ext uri="{BB962C8B-B14F-4D97-AF65-F5344CB8AC3E}">
        <p14:creationId xmlns:p14="http://schemas.microsoft.com/office/powerpoint/2010/main" val="3772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326720" y="5822622"/>
            <a:ext cx="2926080" cy="1397039"/>
          </a:xfrm>
        </p:spPr>
        <p:txBody>
          <a:bodyPr/>
          <a:lstStyle/>
          <a:p>
            <a:fld id="{69E57DC2-970A-4B3E-BB1C-7A09969E49DF}" type="slidenum">
              <a:rPr lang="en-US" smtClean="0"/>
              <a:t>47</a:t>
            </a:fld>
            <a:endParaRPr lang="en-US" dirty="0"/>
          </a:p>
        </p:txBody>
      </p:sp>
      <p:sp>
        <p:nvSpPr>
          <p:cNvPr id="5" name="ZoneTexte 4"/>
          <p:cNvSpPr txBox="1"/>
          <p:nvPr/>
        </p:nvSpPr>
        <p:spPr>
          <a:xfrm>
            <a:off x="0" y="0"/>
            <a:ext cx="5690795" cy="954107"/>
          </a:xfrm>
          <a:prstGeom prst="rect">
            <a:avLst/>
          </a:prstGeom>
          <a:noFill/>
        </p:spPr>
        <p:txBody>
          <a:bodyPr wrap="square" rtlCol="0">
            <a:spAutoFit/>
          </a:bodyPr>
          <a:lstStyle/>
          <a:p>
            <a:r>
              <a:rPr lang="fr-FR" sz="2800" dirty="0"/>
              <a:t>Page d’accueil sur tablette </a:t>
            </a:r>
          </a:p>
          <a:p>
            <a:r>
              <a:rPr lang="fr-FR" sz="2800" dirty="0"/>
              <a:t>après responsive :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716" y="0"/>
            <a:ext cx="6271260" cy="6858000"/>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716" y="0"/>
            <a:ext cx="6271260" cy="6858000"/>
          </a:xfrm>
          <a:prstGeom prst="rect">
            <a:avLst/>
          </a:prstGeom>
        </p:spPr>
      </p:pic>
    </p:spTree>
    <p:extLst>
      <p:ext uri="{BB962C8B-B14F-4D97-AF65-F5344CB8AC3E}">
        <p14:creationId xmlns:p14="http://schemas.microsoft.com/office/powerpoint/2010/main" val="42231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Conclusion</a:t>
            </a:r>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pPr/>
              <a:t>48</a:t>
            </a:fld>
            <a:endParaRPr lang="en-US" dirty="0"/>
          </a:p>
        </p:txBody>
      </p:sp>
    </p:spTree>
    <p:extLst>
      <p:ext uri="{BB962C8B-B14F-4D97-AF65-F5344CB8AC3E}">
        <p14:creationId xmlns:p14="http://schemas.microsoft.com/office/powerpoint/2010/main" val="832955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L’entreprise</a:t>
            </a:r>
          </a:p>
        </p:txBody>
      </p:sp>
      <p:sp>
        <p:nvSpPr>
          <p:cNvPr id="3" name="Espace réservé du numéro de diapositive 2"/>
          <p:cNvSpPr>
            <a:spLocks noGrp="1"/>
          </p:cNvSpPr>
          <p:nvPr>
            <p:ph type="sldNum" sz="quarter" idx="12"/>
          </p:nvPr>
        </p:nvSpPr>
        <p:spPr>
          <a:xfrm>
            <a:off x="8763926" y="5833380"/>
            <a:ext cx="2926080" cy="1397039"/>
          </a:xfrm>
        </p:spPr>
        <p:txBody>
          <a:bodyPr/>
          <a:lstStyle/>
          <a:p>
            <a:fld id="{69E57DC2-970A-4B3E-BB1C-7A09969E49DF}" type="slidenum">
              <a:rPr lang="en-US" smtClean="0"/>
              <a:pPr/>
              <a:t>5</a:t>
            </a:fld>
            <a:endParaRPr lang="en-US" dirty="0"/>
          </a:p>
        </p:txBody>
      </p:sp>
    </p:spTree>
    <p:extLst>
      <p:ext uri="{BB962C8B-B14F-4D97-AF65-F5344CB8AC3E}">
        <p14:creationId xmlns:p14="http://schemas.microsoft.com/office/powerpoint/2010/main" val="62388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FCE30-C681-8E0B-49EC-642B5A9FB5CD}"/>
              </a:ext>
            </a:extLst>
          </p:cNvPr>
          <p:cNvSpPr>
            <a:spLocks noGrp="1"/>
          </p:cNvSpPr>
          <p:nvPr>
            <p:ph type="title"/>
          </p:nvPr>
        </p:nvSpPr>
        <p:spPr>
          <a:xfrm>
            <a:off x="4912820" y="355002"/>
            <a:ext cx="7148946" cy="794478"/>
          </a:xfrm>
        </p:spPr>
        <p:txBody>
          <a:bodyPr>
            <a:normAutofit fontScale="90000"/>
          </a:bodyPr>
          <a:lstStyle/>
          <a:p>
            <a:r>
              <a:rPr lang="fr-FR" dirty="0"/>
              <a:t>Présentation de l’entreprise</a:t>
            </a:r>
          </a:p>
        </p:txBody>
      </p:sp>
      <p:sp>
        <p:nvSpPr>
          <p:cNvPr id="3" name="Espace réservé du contenu 2">
            <a:extLst>
              <a:ext uri="{FF2B5EF4-FFF2-40B4-BE49-F238E27FC236}">
                <a16:creationId xmlns:a16="http://schemas.microsoft.com/office/drawing/2014/main" id="{CFA47B42-A912-59E1-0A6C-32B38A594011}"/>
              </a:ext>
            </a:extLst>
          </p:cNvPr>
          <p:cNvSpPr>
            <a:spLocks noGrp="1"/>
          </p:cNvSpPr>
          <p:nvPr>
            <p:ph idx="1"/>
          </p:nvPr>
        </p:nvSpPr>
        <p:spPr/>
        <p:txBody>
          <a:bodyPr>
            <a:normAutofit/>
          </a:bodyPr>
          <a:lstStyle/>
          <a:p>
            <a:r>
              <a:rPr lang="fr-FR" sz="2400" dirty="0"/>
              <a:t>Fondé en 1992</a:t>
            </a:r>
          </a:p>
          <a:p>
            <a:r>
              <a:rPr lang="fr-FR" sz="2400" dirty="0"/>
              <a:t>UMR du CNRS</a:t>
            </a:r>
          </a:p>
          <a:p>
            <a:r>
              <a:rPr lang="fr-FR" sz="2400" dirty="0"/>
              <a:t>Fait parti du réseau RENATECH et RENATECH+ depuis 2003</a:t>
            </a:r>
          </a:p>
        </p:txBody>
      </p:sp>
      <p:sp>
        <p:nvSpPr>
          <p:cNvPr id="5" name="Espace réservé du numéro de diapositive 4"/>
          <p:cNvSpPr>
            <a:spLocks noGrp="1"/>
          </p:cNvSpPr>
          <p:nvPr>
            <p:ph type="sldNum" sz="quarter" idx="12"/>
          </p:nvPr>
        </p:nvSpPr>
        <p:spPr>
          <a:xfrm>
            <a:off x="8763926" y="5822622"/>
            <a:ext cx="2926080" cy="1397039"/>
          </a:xfrm>
        </p:spPr>
        <p:txBody>
          <a:bodyPr/>
          <a:lstStyle/>
          <a:p>
            <a:fld id="{69E57DC2-970A-4B3E-BB1C-7A09969E49DF}" type="slidenum">
              <a:rPr lang="en-US" smtClean="0"/>
              <a:t>6</a:t>
            </a:fld>
            <a:endParaRPr lang="en-US" dirty="0"/>
          </a:p>
        </p:txBody>
      </p:sp>
      <p:pic>
        <p:nvPicPr>
          <p:cNvPr id="6" name="Image 5">
            <a:extLst>
              <a:ext uri="{FF2B5EF4-FFF2-40B4-BE49-F238E27FC236}">
                <a16:creationId xmlns:a16="http://schemas.microsoft.com/office/drawing/2014/main" id="{777018A8-6C53-B0EF-D113-78AEFF6630A8}"/>
              </a:ext>
            </a:extLst>
          </p:cNvPr>
          <p:cNvPicPr>
            <a:picLocks noChangeAspect="1"/>
          </p:cNvPicPr>
          <p:nvPr/>
        </p:nvPicPr>
        <p:blipFill>
          <a:blip r:embed="rId3"/>
          <a:stretch>
            <a:fillRect/>
          </a:stretch>
        </p:blipFill>
        <p:spPr>
          <a:xfrm>
            <a:off x="887360" y="355002"/>
            <a:ext cx="3882768" cy="1345012"/>
          </a:xfrm>
          <a:prstGeom prst="rect">
            <a:avLst/>
          </a:prstGeom>
        </p:spPr>
      </p:pic>
      <p:pic>
        <p:nvPicPr>
          <p:cNvPr id="7" name="Image 6">
            <a:extLst>
              <a:ext uri="{FF2B5EF4-FFF2-40B4-BE49-F238E27FC236}">
                <a16:creationId xmlns:a16="http://schemas.microsoft.com/office/drawing/2014/main" id="{A3E45EB8-D168-CD09-80C0-779B01F58775}"/>
              </a:ext>
            </a:extLst>
          </p:cNvPr>
          <p:cNvPicPr>
            <a:picLocks noChangeAspect="1"/>
          </p:cNvPicPr>
          <p:nvPr/>
        </p:nvPicPr>
        <p:blipFill>
          <a:blip r:embed="rId4"/>
          <a:stretch>
            <a:fillRect/>
          </a:stretch>
        </p:blipFill>
        <p:spPr>
          <a:xfrm>
            <a:off x="1850936" y="3894772"/>
            <a:ext cx="6636357" cy="2302189"/>
          </a:xfrm>
          <a:prstGeom prst="rect">
            <a:avLst/>
          </a:prstGeom>
        </p:spPr>
      </p:pic>
    </p:spTree>
    <p:extLst>
      <p:ext uri="{BB962C8B-B14F-4D97-AF65-F5344CB8AC3E}">
        <p14:creationId xmlns:p14="http://schemas.microsoft.com/office/powerpoint/2010/main" val="216610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0407" y="228600"/>
            <a:ext cx="6093229" cy="702425"/>
          </a:xfrm>
        </p:spPr>
        <p:txBody>
          <a:bodyPr>
            <a:normAutofit fontScale="90000"/>
          </a:bodyPr>
          <a:lstStyle/>
          <a:p>
            <a:r>
              <a:rPr lang="fr-FR" dirty="0"/>
              <a:t>Présentation de l’équipe</a:t>
            </a:r>
          </a:p>
        </p:txBody>
      </p:sp>
      <p:sp>
        <p:nvSpPr>
          <p:cNvPr id="4" name="Espace réservé du numéro de diapositive 3"/>
          <p:cNvSpPr>
            <a:spLocks noGrp="1"/>
          </p:cNvSpPr>
          <p:nvPr>
            <p:ph type="sldNum" sz="quarter" idx="12"/>
          </p:nvPr>
        </p:nvSpPr>
        <p:spPr>
          <a:xfrm>
            <a:off x="8763926" y="5811864"/>
            <a:ext cx="2926080" cy="1397039"/>
          </a:xfrm>
        </p:spPr>
        <p:txBody>
          <a:bodyPr/>
          <a:lstStyle/>
          <a:p>
            <a:fld id="{69E57DC2-970A-4B3E-BB1C-7A09969E49DF}" type="slidenum">
              <a:rPr lang="en-US" smtClean="0"/>
              <a:t>7</a:t>
            </a:fld>
            <a:endParaRPr lang="en-US" dirty="0"/>
          </a:p>
        </p:txBody>
      </p:sp>
      <p:pic>
        <p:nvPicPr>
          <p:cNvPr id="5" name="Image 4">
            <a:extLst>
              <a:ext uri="{FF2B5EF4-FFF2-40B4-BE49-F238E27FC236}">
                <a16:creationId xmlns:a16="http://schemas.microsoft.com/office/drawing/2014/main" id="{96279CFF-7EB6-F6BD-4A59-1FF57E4A6FE3}"/>
              </a:ext>
            </a:extLst>
          </p:cNvPr>
          <p:cNvPicPr>
            <a:picLocks noChangeAspect="1"/>
          </p:cNvPicPr>
          <p:nvPr/>
        </p:nvPicPr>
        <p:blipFill>
          <a:blip r:embed="rId2"/>
          <a:stretch>
            <a:fillRect/>
          </a:stretch>
        </p:blipFill>
        <p:spPr>
          <a:xfrm>
            <a:off x="924494" y="107576"/>
            <a:ext cx="11090416" cy="6762449"/>
          </a:xfrm>
          <a:prstGeom prst="rect">
            <a:avLst/>
          </a:prstGeom>
        </p:spPr>
      </p:pic>
    </p:spTree>
    <p:extLst>
      <p:ext uri="{BB962C8B-B14F-4D97-AF65-F5344CB8AC3E}">
        <p14:creationId xmlns:p14="http://schemas.microsoft.com/office/powerpoint/2010/main" val="33409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CA4AA0-934F-8067-59A5-481C54A91E60}"/>
              </a:ext>
            </a:extLst>
          </p:cNvPr>
          <p:cNvSpPr>
            <a:spLocks noGrp="1"/>
          </p:cNvSpPr>
          <p:nvPr>
            <p:ph type="title"/>
          </p:nvPr>
        </p:nvSpPr>
        <p:spPr/>
        <p:txBody>
          <a:bodyPr/>
          <a:lstStyle/>
          <a:p>
            <a:r>
              <a:rPr lang="fr-FR" dirty="0"/>
              <a:t>Environnement de travail</a:t>
            </a:r>
          </a:p>
        </p:txBody>
      </p:sp>
      <p:sp>
        <p:nvSpPr>
          <p:cNvPr id="3" name="Espace réservé du numéro de diapositive 2"/>
          <p:cNvSpPr>
            <a:spLocks noGrp="1"/>
          </p:cNvSpPr>
          <p:nvPr>
            <p:ph type="sldNum" sz="quarter" idx="12"/>
          </p:nvPr>
        </p:nvSpPr>
        <p:spPr>
          <a:xfrm>
            <a:off x="8763926" y="5822622"/>
            <a:ext cx="2926080" cy="1397039"/>
          </a:xfrm>
        </p:spPr>
        <p:txBody>
          <a:bodyPr/>
          <a:lstStyle/>
          <a:p>
            <a:fld id="{69E57DC2-970A-4B3E-BB1C-7A09969E49DF}" type="slidenum">
              <a:rPr lang="en-US" smtClean="0"/>
              <a:pPr/>
              <a:t>8</a:t>
            </a:fld>
            <a:endParaRPr lang="en-US" dirty="0"/>
          </a:p>
        </p:txBody>
      </p:sp>
    </p:spTree>
    <p:extLst>
      <p:ext uri="{BB962C8B-B14F-4D97-AF65-F5344CB8AC3E}">
        <p14:creationId xmlns:p14="http://schemas.microsoft.com/office/powerpoint/2010/main" val="62409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7224" y="100138"/>
            <a:ext cx="10772775" cy="1658198"/>
          </a:xfrm>
        </p:spPr>
        <p:txBody>
          <a:bodyPr/>
          <a:lstStyle/>
          <a:p>
            <a:r>
              <a:rPr lang="fr-FR" dirty="0"/>
              <a:t>Moyens Techniques</a:t>
            </a:r>
          </a:p>
        </p:txBody>
      </p:sp>
      <p:sp>
        <p:nvSpPr>
          <p:cNvPr id="4" name="Espace réservé du numéro de diapositive 3"/>
          <p:cNvSpPr>
            <a:spLocks noGrp="1"/>
          </p:cNvSpPr>
          <p:nvPr>
            <p:ph type="sldNum" sz="quarter" idx="12"/>
          </p:nvPr>
        </p:nvSpPr>
        <p:spPr>
          <a:xfrm>
            <a:off x="8763926" y="5822622"/>
            <a:ext cx="2926080" cy="1397039"/>
          </a:xfrm>
        </p:spPr>
        <p:txBody>
          <a:bodyPr/>
          <a:lstStyle/>
          <a:p>
            <a:fld id="{69E57DC2-970A-4B3E-BB1C-7A09969E49DF}" type="slidenum">
              <a:rPr lang="en-US" smtClean="0"/>
              <a:t>9</a:t>
            </a:fld>
            <a:endParaRPr lang="en-US" dirty="0"/>
          </a:p>
        </p:txBody>
      </p:sp>
      <p:pic>
        <p:nvPicPr>
          <p:cNvPr id="5" name="Image 4">
            <a:extLst>
              <a:ext uri="{FF2B5EF4-FFF2-40B4-BE49-F238E27FC236}">
                <a16:creationId xmlns:a16="http://schemas.microsoft.com/office/drawing/2014/main" id="{ADDDD763-E62C-4A6A-D221-4A1E3B98B7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7179" y="1638300"/>
            <a:ext cx="1485899" cy="1485899"/>
          </a:xfrm>
          <a:prstGeom prst="rect">
            <a:avLst/>
          </a:prstGeom>
        </p:spPr>
      </p:pic>
      <p:pic>
        <p:nvPicPr>
          <p:cNvPr id="6" name="Image 5">
            <a:extLst>
              <a:ext uri="{FF2B5EF4-FFF2-40B4-BE49-F238E27FC236}">
                <a16:creationId xmlns:a16="http://schemas.microsoft.com/office/drawing/2014/main" id="{5526A03B-E598-D9D1-4931-BFBE2B1533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4203439"/>
            <a:ext cx="3476367" cy="1956548"/>
          </a:xfrm>
          <a:prstGeom prst="rect">
            <a:avLst/>
          </a:prstGeom>
        </p:spPr>
      </p:pic>
      <p:pic>
        <p:nvPicPr>
          <p:cNvPr id="7" name="Image 6">
            <a:extLst>
              <a:ext uri="{FF2B5EF4-FFF2-40B4-BE49-F238E27FC236}">
                <a16:creationId xmlns:a16="http://schemas.microsoft.com/office/drawing/2014/main" id="{3373F357-8288-6D8C-A57A-1A94BCF677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9623" y="1776468"/>
            <a:ext cx="1607936" cy="1485898"/>
          </a:xfrm>
          <a:prstGeom prst="rect">
            <a:avLst/>
          </a:prstGeom>
        </p:spPr>
      </p:pic>
      <p:pic>
        <p:nvPicPr>
          <p:cNvPr id="8" name="Image 7">
            <a:extLst>
              <a:ext uri="{FF2B5EF4-FFF2-40B4-BE49-F238E27FC236}">
                <a16:creationId xmlns:a16="http://schemas.microsoft.com/office/drawing/2014/main" id="{90D608C8-8E35-C6C9-8BFE-D3B767491B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560" y="4798150"/>
            <a:ext cx="3836213" cy="990487"/>
          </a:xfrm>
          <a:prstGeom prst="rect">
            <a:avLst/>
          </a:prstGeom>
        </p:spPr>
      </p:pic>
      <p:sp>
        <p:nvSpPr>
          <p:cNvPr id="9" name="ZoneTexte 8">
            <a:extLst>
              <a:ext uri="{FF2B5EF4-FFF2-40B4-BE49-F238E27FC236}">
                <a16:creationId xmlns:a16="http://schemas.microsoft.com/office/drawing/2014/main" id="{4881EFA0-BEA4-B018-8E67-ACE426BF7C96}"/>
              </a:ext>
            </a:extLst>
          </p:cNvPr>
          <p:cNvSpPr txBox="1"/>
          <p:nvPr/>
        </p:nvSpPr>
        <p:spPr>
          <a:xfrm>
            <a:off x="3868929" y="2196583"/>
            <a:ext cx="1607936" cy="523220"/>
          </a:xfrm>
          <a:prstGeom prst="rect">
            <a:avLst/>
          </a:prstGeom>
          <a:noFill/>
        </p:spPr>
        <p:txBody>
          <a:bodyPr wrap="square" rtlCol="0">
            <a:spAutoFit/>
          </a:bodyPr>
          <a:lstStyle/>
          <a:p>
            <a:r>
              <a:rPr lang="fr-FR" sz="2800" dirty="0" err="1"/>
              <a:t>PyCharm</a:t>
            </a:r>
            <a:endParaRPr lang="fr-FR" sz="2800" dirty="0"/>
          </a:p>
        </p:txBody>
      </p:sp>
      <p:sp>
        <p:nvSpPr>
          <p:cNvPr id="10" name="ZoneTexte 9">
            <a:extLst>
              <a:ext uri="{FF2B5EF4-FFF2-40B4-BE49-F238E27FC236}">
                <a16:creationId xmlns:a16="http://schemas.microsoft.com/office/drawing/2014/main" id="{5BEB481D-088A-A210-61CF-D7596F7EDA8B}"/>
              </a:ext>
            </a:extLst>
          </p:cNvPr>
          <p:cNvSpPr txBox="1"/>
          <p:nvPr/>
        </p:nvSpPr>
        <p:spPr>
          <a:xfrm>
            <a:off x="9362667" y="2196583"/>
            <a:ext cx="1607936" cy="523220"/>
          </a:xfrm>
          <a:prstGeom prst="rect">
            <a:avLst/>
          </a:prstGeom>
          <a:noFill/>
        </p:spPr>
        <p:txBody>
          <a:bodyPr wrap="square" rtlCol="0">
            <a:spAutoFit/>
          </a:bodyPr>
          <a:lstStyle/>
          <a:p>
            <a:r>
              <a:rPr lang="fr-FR" sz="2800" dirty="0" err="1"/>
              <a:t>Gitlab</a:t>
            </a:r>
            <a:endParaRPr lang="fr-FR" sz="2800" dirty="0"/>
          </a:p>
        </p:txBody>
      </p:sp>
      <p:pic>
        <p:nvPicPr>
          <p:cNvPr id="3" name="Image 2">
            <a:extLst>
              <a:ext uri="{FF2B5EF4-FFF2-40B4-BE49-F238E27FC236}">
                <a16:creationId xmlns:a16="http://schemas.microsoft.com/office/drawing/2014/main" id="{999A87E4-E23A-AA86-EC20-6AFC6BE571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9125" y="3287249"/>
            <a:ext cx="3333750" cy="1110615"/>
          </a:xfrm>
          <a:prstGeom prst="rect">
            <a:avLst/>
          </a:prstGeom>
        </p:spPr>
      </p:pic>
    </p:spTree>
    <p:extLst>
      <p:ext uri="{BB962C8B-B14F-4D97-AF65-F5344CB8AC3E}">
        <p14:creationId xmlns:p14="http://schemas.microsoft.com/office/powerpoint/2010/main" val="34893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Métropolitain">
  <a:themeElements>
    <a:clrScheme name="Métropolitai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étropolitai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étropolitai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Métropolitain</Template>
  <TotalTime>1766</TotalTime>
  <Words>2054</Words>
  <Application>Microsoft Office PowerPoint</Application>
  <PresentationFormat>Grand écran</PresentationFormat>
  <Paragraphs>276</Paragraphs>
  <Slides>48</Slides>
  <Notes>26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48</vt:i4>
      </vt:variant>
    </vt:vector>
  </HeadingPairs>
  <TitlesOfParts>
    <vt:vector size="57" baseType="lpstr">
      <vt:lpstr>Arial</vt:lpstr>
      <vt:lpstr>Calibri</vt:lpstr>
      <vt:lpstr>Calibri Light</vt:lpstr>
      <vt:lpstr>Franklin Gothic Book</vt:lpstr>
      <vt:lpstr>Google Sans</vt:lpstr>
      <vt:lpstr>OracleSansVF</vt:lpstr>
      <vt:lpstr>ralewayregular</vt:lpstr>
      <vt:lpstr>Segoe UI</vt:lpstr>
      <vt:lpstr>Métropolitain</vt:lpstr>
      <vt:lpstr>Projet Repotech</vt:lpstr>
      <vt:lpstr>Sommaire</vt:lpstr>
      <vt:lpstr>Présentation PowerPoint</vt:lpstr>
      <vt:lpstr>Remerciements</vt:lpstr>
      <vt:lpstr>L’entreprise</vt:lpstr>
      <vt:lpstr>Présentation de l’entreprise</vt:lpstr>
      <vt:lpstr>Présentation de l’équipe</vt:lpstr>
      <vt:lpstr>Environnement de travail</vt:lpstr>
      <vt:lpstr>Moyens Techniques</vt:lpstr>
      <vt:lpstr>Moyens Technologiques</vt:lpstr>
      <vt:lpstr>Présentation PowerPoint</vt:lpstr>
      <vt:lpstr>Présentation du projet repotech</vt:lpstr>
      <vt:lpstr>Repotech Project / Projet Repotech</vt:lpstr>
      <vt:lpstr>Plus d’informations sur Repotech</vt:lpstr>
      <vt:lpstr>Tâches effectuées</vt:lpstr>
      <vt:lpstr>Duplication de projet</vt:lpstr>
      <vt:lpstr>Présentation PowerPoint</vt:lpstr>
      <vt:lpstr>Présentation PowerPoint</vt:lpstr>
      <vt:lpstr>Présentation PowerPoint</vt:lpstr>
      <vt:lpstr>Présentation PowerPoint</vt:lpstr>
      <vt:lpstr>Tests unitaires</vt:lpstr>
      <vt:lpstr>Différence tests manuels / tests automatisés</vt:lpstr>
      <vt:lpstr>Présentation de PyTest</vt:lpstr>
      <vt:lpstr>Présentation de tests unitaires PyTest</vt:lpstr>
      <vt:lpstr>Fichier de configuration PyTest</vt:lpstr>
      <vt:lpstr>Présentation PowerPoint</vt:lpstr>
      <vt:lpstr>Exécution des tests</vt:lpstr>
      <vt:lpstr>Présentation PowerPoint</vt:lpstr>
      <vt:lpstr>Présentation PowerPoint</vt:lpstr>
      <vt:lpstr>Présentation PowerPoint</vt:lpstr>
      <vt:lpstr>Système de logs</vt:lpstr>
      <vt:lpstr>Système de logs</vt:lpstr>
      <vt:lpstr>Fichier de log</vt:lpstr>
      <vt:lpstr>Logs en base de données</vt:lpstr>
      <vt:lpstr>Relance par mail</vt:lpstr>
      <vt:lpstr>Relance par mail</vt:lpstr>
      <vt:lpstr>Présentation PowerPoint</vt:lpstr>
      <vt:lpstr>Présentation PowerPoint</vt:lpstr>
      <vt:lpstr>Présentation PowerPoint</vt:lpstr>
      <vt:lpstr>Traduction</vt:lpstr>
      <vt:lpstr>Traduction</vt:lpstr>
      <vt:lpstr>Présentation PowerPoint</vt:lpstr>
      <vt:lpstr>Présentation PowerPoint</vt:lpstr>
      <vt:lpstr>Responsive</vt:lpstr>
      <vt:lpstr>Présentation PowerPoint</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Repotech</dc:title>
  <dc:creator>Yoan Deconinck</dc:creator>
  <cp:lastModifiedBy>Yoan Deconinck</cp:lastModifiedBy>
  <cp:revision>136</cp:revision>
  <dcterms:created xsi:type="dcterms:W3CDTF">2023-05-20T20:22:39Z</dcterms:created>
  <dcterms:modified xsi:type="dcterms:W3CDTF">2023-06-13T14:40:28Z</dcterms:modified>
</cp:coreProperties>
</file>